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Default Extension="emf" ContentType="image/x-emf"/>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0"/>
  </p:notesMasterIdLst>
  <p:sldIdLst>
    <p:sldId id="256" r:id="rId2"/>
    <p:sldId id="258" r:id="rId3"/>
    <p:sldId id="257" r:id="rId4"/>
    <p:sldId id="302" r:id="rId5"/>
    <p:sldId id="303" r:id="rId6"/>
    <p:sldId id="304" r:id="rId7"/>
    <p:sldId id="305" r:id="rId8"/>
    <p:sldId id="259" r:id="rId9"/>
    <p:sldId id="260" r:id="rId10"/>
    <p:sldId id="294" r:id="rId11"/>
    <p:sldId id="295" r:id="rId12"/>
    <p:sldId id="296" r:id="rId13"/>
    <p:sldId id="297" r:id="rId14"/>
    <p:sldId id="298" r:id="rId15"/>
    <p:sldId id="299" r:id="rId16"/>
    <p:sldId id="308" r:id="rId17"/>
    <p:sldId id="286" r:id="rId18"/>
    <p:sldId id="300" r:id="rId19"/>
    <p:sldId id="266" r:id="rId20"/>
    <p:sldId id="267" r:id="rId21"/>
    <p:sldId id="268" r:id="rId22"/>
    <p:sldId id="301" r:id="rId23"/>
    <p:sldId id="269" r:id="rId24"/>
    <p:sldId id="273" r:id="rId25"/>
    <p:sldId id="270" r:id="rId26"/>
    <p:sldId id="289" r:id="rId27"/>
    <p:sldId id="285" r:id="rId28"/>
    <p:sldId id="309" r:id="rId29"/>
    <p:sldId id="310" r:id="rId30"/>
    <p:sldId id="290" r:id="rId31"/>
    <p:sldId id="312" r:id="rId32"/>
    <p:sldId id="313" r:id="rId33"/>
    <p:sldId id="291" r:id="rId34"/>
    <p:sldId id="311" r:id="rId35"/>
    <p:sldId id="315" r:id="rId36"/>
    <p:sldId id="316" r:id="rId37"/>
    <p:sldId id="263" r:id="rId38"/>
    <p:sldId id="29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717" autoAdjust="0"/>
    <p:restoredTop sz="78660" autoAdjust="0"/>
  </p:normalViewPr>
  <p:slideViewPr>
    <p:cSldViewPr>
      <p:cViewPr>
        <p:scale>
          <a:sx n="60" d="100"/>
          <a:sy n="60" d="100"/>
        </p:scale>
        <p:origin x="-1080" y="-36"/>
      </p:cViewPr>
      <p:guideLst>
        <p:guide orient="horz" pos="2160"/>
        <p:guide pos="2880"/>
      </p:guideLst>
    </p:cSldViewPr>
  </p:slideViewPr>
  <p:outlineViewPr>
    <p:cViewPr>
      <p:scale>
        <a:sx n="33" d="100"/>
        <a:sy n="33" d="100"/>
      </p:scale>
      <p:origin x="12" y="9508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B59C73-14AC-479D-BBD8-1D3C8CAE9B91}"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3C46BA22-F696-48CE-9E16-40023B7A6A65}">
      <dgm:prSet phldrT="[Text]" custT="1"/>
      <dgm:spPr>
        <a:blipFill rotWithShape="0">
          <a:blip xmlns:r="http://schemas.openxmlformats.org/officeDocument/2006/relationships" r:embed="rId1"/>
          <a:stretch>
            <a:fillRect/>
          </a:stretch>
        </a:blipFill>
      </dgm:spPr>
      <dgm:t>
        <a:bodyPr/>
        <a:lstStyle/>
        <a:p>
          <a:r>
            <a:rPr lang="en-US" sz="7200" baseline="0" dirty="0" smtClean="0"/>
            <a:t> </a:t>
          </a:r>
          <a:endParaRPr lang="en-US" sz="7200" baseline="0" dirty="0"/>
        </a:p>
      </dgm:t>
    </dgm:pt>
    <dgm:pt modelId="{B2AD04D7-3219-4AAD-AB47-22616FAED7EE}" type="parTrans" cxnId="{6AAA4F96-C0F3-49F6-A897-90F714E9E937}">
      <dgm:prSet/>
      <dgm:spPr/>
      <dgm:t>
        <a:bodyPr/>
        <a:lstStyle/>
        <a:p>
          <a:endParaRPr lang="en-US"/>
        </a:p>
      </dgm:t>
    </dgm:pt>
    <dgm:pt modelId="{E8381F25-AE32-4AB8-9AC2-943149ABD582}" type="sibTrans" cxnId="{6AAA4F96-C0F3-49F6-A897-90F714E9E937}">
      <dgm:prSet/>
      <dgm:spPr/>
      <dgm:t>
        <a:bodyPr/>
        <a:lstStyle/>
        <a:p>
          <a:endParaRPr lang="en-US"/>
        </a:p>
      </dgm:t>
    </dgm:pt>
    <dgm:pt modelId="{AF01A5ED-D15C-4DB9-A996-B5BD8DC3BCF6}">
      <dgm:prSet phldrT="[Text]" custT="1"/>
      <dgm:spPr/>
      <dgm:t>
        <a:bodyPr/>
        <a:lstStyle/>
        <a:p>
          <a:r>
            <a:rPr lang="en-US" sz="1400" baseline="0" dirty="0" smtClean="0"/>
            <a:t>Biological</a:t>
          </a:r>
          <a:endParaRPr lang="en-US" sz="1400" baseline="0" dirty="0"/>
        </a:p>
      </dgm:t>
    </dgm:pt>
    <dgm:pt modelId="{441C8B12-3618-4B47-9CEC-267B61F04680}" type="parTrans" cxnId="{5D77E387-F0A1-471D-A7CD-DB409965468F}">
      <dgm:prSet/>
      <dgm:spPr/>
      <dgm:t>
        <a:bodyPr/>
        <a:lstStyle/>
        <a:p>
          <a:endParaRPr lang="en-US" baseline="0"/>
        </a:p>
      </dgm:t>
    </dgm:pt>
    <dgm:pt modelId="{BA68B96E-1999-4CF3-A7E3-7F8CD1509D87}" type="sibTrans" cxnId="{5D77E387-F0A1-471D-A7CD-DB409965468F}">
      <dgm:prSet/>
      <dgm:spPr/>
      <dgm:t>
        <a:bodyPr/>
        <a:lstStyle/>
        <a:p>
          <a:endParaRPr lang="en-US"/>
        </a:p>
      </dgm:t>
    </dgm:pt>
    <dgm:pt modelId="{722FDFB1-A5AE-4873-B19C-33576A2AB03C}">
      <dgm:prSet phldrT="[Text]" custT="1"/>
      <dgm:spPr/>
      <dgm:t>
        <a:bodyPr/>
        <a:lstStyle/>
        <a:p>
          <a:r>
            <a:rPr lang="en-US" sz="1400" baseline="0" dirty="0" smtClean="0"/>
            <a:t>Behavioral</a:t>
          </a:r>
          <a:endParaRPr lang="en-US" sz="1400" baseline="0" dirty="0"/>
        </a:p>
      </dgm:t>
    </dgm:pt>
    <dgm:pt modelId="{E7B95C85-BCEE-475B-958E-96DD4E233268}" type="parTrans" cxnId="{E68DAFE1-B43E-4C78-A8DB-BCE790BFC759}">
      <dgm:prSet/>
      <dgm:spPr/>
      <dgm:t>
        <a:bodyPr/>
        <a:lstStyle/>
        <a:p>
          <a:endParaRPr lang="en-US" baseline="0"/>
        </a:p>
      </dgm:t>
    </dgm:pt>
    <dgm:pt modelId="{C673D0B4-0B2D-409A-90E3-AABDEFAF692E}" type="sibTrans" cxnId="{E68DAFE1-B43E-4C78-A8DB-BCE790BFC759}">
      <dgm:prSet/>
      <dgm:spPr/>
      <dgm:t>
        <a:bodyPr/>
        <a:lstStyle/>
        <a:p>
          <a:endParaRPr lang="en-US"/>
        </a:p>
      </dgm:t>
    </dgm:pt>
    <dgm:pt modelId="{3888DF88-3867-4C6B-8F3E-E3E4055A0118}">
      <dgm:prSet phldrT="[Text]" custT="1"/>
      <dgm:spPr/>
      <dgm:t>
        <a:bodyPr/>
        <a:lstStyle/>
        <a:p>
          <a:r>
            <a:rPr lang="en-US" sz="1400" baseline="0" dirty="0" smtClean="0"/>
            <a:t>Environmental</a:t>
          </a:r>
          <a:endParaRPr lang="en-US" sz="1400" baseline="0" dirty="0"/>
        </a:p>
      </dgm:t>
    </dgm:pt>
    <dgm:pt modelId="{3C934A00-FF9E-4455-9031-682A6A163737}" type="parTrans" cxnId="{F4C9C33B-2A5E-473D-AF0B-6335CAE8E014}">
      <dgm:prSet/>
      <dgm:spPr/>
      <dgm:t>
        <a:bodyPr/>
        <a:lstStyle/>
        <a:p>
          <a:endParaRPr lang="en-US" baseline="0"/>
        </a:p>
      </dgm:t>
    </dgm:pt>
    <dgm:pt modelId="{513A2FB8-7AE4-4E1A-BA91-B6D32DCF182F}" type="sibTrans" cxnId="{F4C9C33B-2A5E-473D-AF0B-6335CAE8E014}">
      <dgm:prSet/>
      <dgm:spPr/>
      <dgm:t>
        <a:bodyPr/>
        <a:lstStyle/>
        <a:p>
          <a:endParaRPr lang="en-US"/>
        </a:p>
      </dgm:t>
    </dgm:pt>
    <dgm:pt modelId="{D59A3BFE-24F1-4D84-9D40-D72D107CE703}">
      <dgm:prSet phldrT="[Text]" custT="1"/>
      <dgm:spPr/>
      <dgm:t>
        <a:bodyPr/>
        <a:lstStyle/>
        <a:p>
          <a:r>
            <a:rPr lang="en-US" sz="1400" baseline="0" dirty="0" smtClean="0"/>
            <a:t>Socio-economic</a:t>
          </a:r>
          <a:endParaRPr lang="en-US" sz="1400" baseline="0" dirty="0"/>
        </a:p>
      </dgm:t>
    </dgm:pt>
    <dgm:pt modelId="{39AD9767-F611-4916-8880-8235270D96C0}" type="parTrans" cxnId="{6F567816-04B5-4345-9ED6-A8AE4FE11FFA}">
      <dgm:prSet/>
      <dgm:spPr/>
      <dgm:t>
        <a:bodyPr/>
        <a:lstStyle/>
        <a:p>
          <a:endParaRPr lang="en-US" baseline="0"/>
        </a:p>
      </dgm:t>
    </dgm:pt>
    <dgm:pt modelId="{ED9061BA-9089-4D42-9DE7-AF420D0AA96B}" type="sibTrans" cxnId="{6F567816-04B5-4345-9ED6-A8AE4FE11FFA}">
      <dgm:prSet/>
      <dgm:spPr/>
      <dgm:t>
        <a:bodyPr/>
        <a:lstStyle/>
        <a:p>
          <a:endParaRPr lang="en-US"/>
        </a:p>
      </dgm:t>
    </dgm:pt>
    <dgm:pt modelId="{131B160D-15F7-494B-B063-291DD81A028A}">
      <dgm:prSet phldrT="[Text]" custT="1"/>
      <dgm:spPr/>
      <dgm:t>
        <a:bodyPr/>
        <a:lstStyle/>
        <a:p>
          <a:r>
            <a:rPr lang="en-US" sz="1400" baseline="0" dirty="0" smtClean="0"/>
            <a:t>Health system</a:t>
          </a:r>
          <a:endParaRPr lang="en-US" sz="1400" baseline="0" dirty="0"/>
        </a:p>
      </dgm:t>
    </dgm:pt>
    <dgm:pt modelId="{A549B2C0-4396-4BD9-A82E-A62E235C878A}" type="parTrans" cxnId="{A3116484-C35A-486B-97DD-8BBC84706775}">
      <dgm:prSet/>
      <dgm:spPr/>
      <dgm:t>
        <a:bodyPr/>
        <a:lstStyle/>
        <a:p>
          <a:endParaRPr lang="en-US" baseline="0"/>
        </a:p>
      </dgm:t>
    </dgm:pt>
    <dgm:pt modelId="{869D4D12-E1B8-4CE6-87AB-DB0F74D5ABBE}" type="sibTrans" cxnId="{A3116484-C35A-486B-97DD-8BBC84706775}">
      <dgm:prSet/>
      <dgm:spPr/>
      <dgm:t>
        <a:bodyPr/>
        <a:lstStyle/>
        <a:p>
          <a:endParaRPr lang="en-US"/>
        </a:p>
      </dgm:t>
    </dgm:pt>
    <dgm:pt modelId="{09893780-3445-4715-A9EB-2B681C6F5C3E}">
      <dgm:prSet phldrT="[Text]" custT="1"/>
      <dgm:spPr/>
      <dgm:t>
        <a:bodyPr/>
        <a:lstStyle/>
        <a:p>
          <a:r>
            <a:rPr lang="en-US" sz="1400" baseline="0" dirty="0" smtClean="0"/>
            <a:t>Socio-cultural</a:t>
          </a:r>
          <a:endParaRPr lang="en-US" sz="1400" baseline="0" dirty="0"/>
        </a:p>
      </dgm:t>
    </dgm:pt>
    <dgm:pt modelId="{F82B99C5-3BAA-4942-8874-1684F9DD23BC}" type="parTrans" cxnId="{D887D45E-C21B-47E8-AE68-F131713EE455}">
      <dgm:prSet/>
      <dgm:spPr/>
      <dgm:t>
        <a:bodyPr/>
        <a:lstStyle/>
        <a:p>
          <a:endParaRPr lang="en-US" baseline="0"/>
        </a:p>
      </dgm:t>
    </dgm:pt>
    <dgm:pt modelId="{F4C74A46-1826-417B-9EE0-5C1ED9F79863}" type="sibTrans" cxnId="{D887D45E-C21B-47E8-AE68-F131713EE455}">
      <dgm:prSet/>
      <dgm:spPr/>
      <dgm:t>
        <a:bodyPr/>
        <a:lstStyle/>
        <a:p>
          <a:endParaRPr lang="en-US"/>
        </a:p>
      </dgm:t>
    </dgm:pt>
    <dgm:pt modelId="{1CBA17D8-B037-4F64-AE69-D59314872558}">
      <dgm:prSet phldrT="[Text]" custT="1"/>
      <dgm:spPr/>
      <dgm:t>
        <a:bodyPr/>
        <a:lstStyle/>
        <a:p>
          <a:r>
            <a:rPr lang="en-US" sz="1400" baseline="0" dirty="0" smtClean="0"/>
            <a:t>Ageing of population</a:t>
          </a:r>
          <a:endParaRPr lang="en-US" sz="1400" baseline="0" dirty="0"/>
        </a:p>
      </dgm:t>
    </dgm:pt>
    <dgm:pt modelId="{0C7FA2E4-CA33-4269-B5C2-3ADD8DE7E98B}" type="parTrans" cxnId="{B4903829-D386-48C9-85A4-AD5500FB9C9B}">
      <dgm:prSet/>
      <dgm:spPr/>
      <dgm:t>
        <a:bodyPr/>
        <a:lstStyle/>
        <a:p>
          <a:endParaRPr lang="en-US" baseline="0"/>
        </a:p>
      </dgm:t>
    </dgm:pt>
    <dgm:pt modelId="{E626DEDF-4698-4DB7-87FA-4A0B3FC88F29}" type="sibTrans" cxnId="{B4903829-D386-48C9-85A4-AD5500FB9C9B}">
      <dgm:prSet/>
      <dgm:spPr/>
      <dgm:t>
        <a:bodyPr/>
        <a:lstStyle/>
        <a:p>
          <a:endParaRPr lang="en-US"/>
        </a:p>
      </dgm:t>
    </dgm:pt>
    <dgm:pt modelId="{1E3FB908-329D-427A-B28E-DFE8229B5214}">
      <dgm:prSet phldrT="[Text]" custT="1"/>
      <dgm:spPr/>
      <dgm:t>
        <a:bodyPr/>
        <a:lstStyle/>
        <a:p>
          <a:r>
            <a:rPr lang="en-US" sz="1400" baseline="0" dirty="0" smtClean="0"/>
            <a:t>Information &amp; communication</a:t>
          </a:r>
          <a:endParaRPr lang="en-US" sz="1400" baseline="0" dirty="0"/>
        </a:p>
      </dgm:t>
    </dgm:pt>
    <dgm:pt modelId="{62D3DB7F-ACAD-48CB-95AE-113F260F5FCF}" type="parTrans" cxnId="{9F3006A9-1BF0-4902-A5C1-5363EF6BC6B9}">
      <dgm:prSet/>
      <dgm:spPr/>
      <dgm:t>
        <a:bodyPr/>
        <a:lstStyle/>
        <a:p>
          <a:endParaRPr lang="en-US" baseline="0"/>
        </a:p>
      </dgm:t>
    </dgm:pt>
    <dgm:pt modelId="{6D3ADA80-7A41-476C-94B9-60037C051F5B}" type="sibTrans" cxnId="{9F3006A9-1BF0-4902-A5C1-5363EF6BC6B9}">
      <dgm:prSet/>
      <dgm:spPr/>
      <dgm:t>
        <a:bodyPr/>
        <a:lstStyle/>
        <a:p>
          <a:endParaRPr lang="en-US"/>
        </a:p>
      </dgm:t>
    </dgm:pt>
    <dgm:pt modelId="{A699B72F-85BE-451A-8B30-ED11F8B084E0}">
      <dgm:prSet phldrT="[Text]" custT="1"/>
      <dgm:spPr/>
      <dgm:t>
        <a:bodyPr/>
        <a:lstStyle/>
        <a:p>
          <a:r>
            <a:rPr lang="en-US" sz="1400" baseline="0" dirty="0" smtClean="0"/>
            <a:t>Science &amp; technology</a:t>
          </a:r>
          <a:endParaRPr lang="en-US" sz="1400" baseline="0" dirty="0"/>
        </a:p>
      </dgm:t>
    </dgm:pt>
    <dgm:pt modelId="{C84DC6FA-0B8D-48C2-B98C-2FA9ED63D010}" type="parTrans" cxnId="{0532EF18-3D1E-4292-9F04-D8A6929C0A8F}">
      <dgm:prSet/>
      <dgm:spPr/>
      <dgm:t>
        <a:bodyPr/>
        <a:lstStyle/>
        <a:p>
          <a:endParaRPr lang="en-US" baseline="0"/>
        </a:p>
      </dgm:t>
    </dgm:pt>
    <dgm:pt modelId="{6284B810-E77D-4688-B8CC-0BF53F1B814B}" type="sibTrans" cxnId="{0532EF18-3D1E-4292-9F04-D8A6929C0A8F}">
      <dgm:prSet/>
      <dgm:spPr/>
      <dgm:t>
        <a:bodyPr/>
        <a:lstStyle/>
        <a:p>
          <a:endParaRPr lang="en-US"/>
        </a:p>
      </dgm:t>
    </dgm:pt>
    <dgm:pt modelId="{F0A3FC5A-A43E-402B-B418-14FC37E06731}">
      <dgm:prSet phldrT="[Text]" custT="1"/>
      <dgm:spPr/>
      <dgm:t>
        <a:bodyPr/>
        <a:lstStyle/>
        <a:p>
          <a:r>
            <a:rPr lang="en-US" sz="1400" baseline="0" dirty="0" smtClean="0"/>
            <a:t>Gender</a:t>
          </a:r>
          <a:endParaRPr lang="en-US" sz="1400" baseline="0" dirty="0"/>
        </a:p>
      </dgm:t>
    </dgm:pt>
    <dgm:pt modelId="{0FB870D4-A9DA-4846-9907-55A0155FCE12}" type="parTrans" cxnId="{84D377EE-5862-4552-84E5-51BEA05E6DF4}">
      <dgm:prSet/>
      <dgm:spPr/>
      <dgm:t>
        <a:bodyPr/>
        <a:lstStyle/>
        <a:p>
          <a:endParaRPr lang="en-US" baseline="0"/>
        </a:p>
      </dgm:t>
    </dgm:pt>
    <dgm:pt modelId="{13745E2C-DE34-48DA-93BC-A57764D0F05B}" type="sibTrans" cxnId="{84D377EE-5862-4552-84E5-51BEA05E6DF4}">
      <dgm:prSet/>
      <dgm:spPr/>
      <dgm:t>
        <a:bodyPr/>
        <a:lstStyle/>
        <a:p>
          <a:endParaRPr lang="en-US"/>
        </a:p>
      </dgm:t>
    </dgm:pt>
    <dgm:pt modelId="{14408BBB-207D-4265-9C91-1707D49E38E2}">
      <dgm:prSet phldrT="[Text]" custT="1"/>
      <dgm:spPr/>
      <dgm:t>
        <a:bodyPr/>
        <a:lstStyle/>
        <a:p>
          <a:r>
            <a:rPr lang="en-US" sz="1400" baseline="0" dirty="0" smtClean="0"/>
            <a:t>Equity &amp; Social justice</a:t>
          </a:r>
          <a:endParaRPr lang="en-US" sz="1400" baseline="0" dirty="0"/>
        </a:p>
      </dgm:t>
    </dgm:pt>
    <dgm:pt modelId="{C892C4BE-ED45-4502-95DA-E4BE15244FD4}" type="parTrans" cxnId="{F6BDE603-BA2F-4369-A249-3336E5A377EC}">
      <dgm:prSet/>
      <dgm:spPr/>
      <dgm:t>
        <a:bodyPr/>
        <a:lstStyle/>
        <a:p>
          <a:endParaRPr lang="en-US" baseline="0"/>
        </a:p>
      </dgm:t>
    </dgm:pt>
    <dgm:pt modelId="{4D74319A-73A7-420E-A11C-0D0267FE17FF}" type="sibTrans" cxnId="{F6BDE603-BA2F-4369-A249-3336E5A377EC}">
      <dgm:prSet/>
      <dgm:spPr/>
      <dgm:t>
        <a:bodyPr/>
        <a:lstStyle/>
        <a:p>
          <a:endParaRPr lang="en-US"/>
        </a:p>
      </dgm:t>
    </dgm:pt>
    <dgm:pt modelId="{A5F69564-6983-4D4A-A65B-85C778911682}">
      <dgm:prSet phldrT="[Text]" custT="1"/>
      <dgm:spPr/>
      <dgm:t>
        <a:bodyPr/>
        <a:lstStyle/>
        <a:p>
          <a:r>
            <a:rPr lang="en-US" sz="1400" baseline="0" dirty="0" smtClean="0"/>
            <a:t>Human rights</a:t>
          </a:r>
          <a:endParaRPr lang="en-US" sz="1400" baseline="0" dirty="0"/>
        </a:p>
      </dgm:t>
    </dgm:pt>
    <dgm:pt modelId="{97813451-25E4-4D0E-9267-78D451D3DA70}" type="parTrans" cxnId="{15E71C2B-F908-44CF-BD03-493BA71EC810}">
      <dgm:prSet/>
      <dgm:spPr/>
      <dgm:t>
        <a:bodyPr/>
        <a:lstStyle/>
        <a:p>
          <a:endParaRPr lang="en-US" baseline="0"/>
        </a:p>
      </dgm:t>
    </dgm:pt>
    <dgm:pt modelId="{7B6C065A-522A-4E34-9F3B-94EE91D08C58}" type="sibTrans" cxnId="{15E71C2B-F908-44CF-BD03-493BA71EC810}">
      <dgm:prSet/>
      <dgm:spPr/>
      <dgm:t>
        <a:bodyPr/>
        <a:lstStyle/>
        <a:p>
          <a:endParaRPr lang="en-US"/>
        </a:p>
      </dgm:t>
    </dgm:pt>
    <dgm:pt modelId="{2D1EE8EC-79B3-4766-9C7E-693894548B02}" type="pres">
      <dgm:prSet presAssocID="{86B59C73-14AC-479D-BBD8-1D3C8CAE9B91}" presName="cycle" presStyleCnt="0">
        <dgm:presLayoutVars>
          <dgm:chMax val="1"/>
          <dgm:dir/>
          <dgm:animLvl val="ctr"/>
          <dgm:resizeHandles val="exact"/>
        </dgm:presLayoutVars>
      </dgm:prSet>
      <dgm:spPr/>
      <dgm:t>
        <a:bodyPr/>
        <a:lstStyle/>
        <a:p>
          <a:endParaRPr lang="en-US"/>
        </a:p>
      </dgm:t>
    </dgm:pt>
    <dgm:pt modelId="{16BC4CEF-0E68-4823-B2B1-96B5070BBA2F}" type="pres">
      <dgm:prSet presAssocID="{3C46BA22-F696-48CE-9E16-40023B7A6A65}" presName="centerShape" presStyleLbl="node0" presStyleIdx="0" presStyleCnt="1" custScaleX="253229" custScaleY="245577" custLinFactNeighborX="-4216" custLinFactNeighborY="-18168"/>
      <dgm:spPr/>
      <dgm:t>
        <a:bodyPr/>
        <a:lstStyle/>
        <a:p>
          <a:endParaRPr lang="en-US"/>
        </a:p>
      </dgm:t>
    </dgm:pt>
    <dgm:pt modelId="{ADE7F142-B0BB-43E8-A6B0-4FE43BC72EB1}" type="pres">
      <dgm:prSet presAssocID="{441C8B12-3618-4B47-9CEC-267B61F04680}" presName="parTrans" presStyleLbl="bgSibTrans2D1" presStyleIdx="0" presStyleCnt="12" custScaleX="120029" custScaleY="150950"/>
      <dgm:spPr/>
      <dgm:t>
        <a:bodyPr/>
        <a:lstStyle/>
        <a:p>
          <a:endParaRPr lang="en-US"/>
        </a:p>
      </dgm:t>
    </dgm:pt>
    <dgm:pt modelId="{FC52B654-9700-4584-BE67-395584B0F1AC}" type="pres">
      <dgm:prSet presAssocID="{AF01A5ED-D15C-4DB9-A996-B5BD8DC3BCF6}" presName="node" presStyleLbl="node1" presStyleIdx="0" presStyleCnt="12" custScaleX="120029" custScaleY="150950" custRadScaleRad="39723" custRadScaleInc="-244188">
        <dgm:presLayoutVars>
          <dgm:bulletEnabled val="1"/>
        </dgm:presLayoutVars>
      </dgm:prSet>
      <dgm:spPr/>
      <dgm:t>
        <a:bodyPr/>
        <a:lstStyle/>
        <a:p>
          <a:endParaRPr lang="en-US"/>
        </a:p>
      </dgm:t>
    </dgm:pt>
    <dgm:pt modelId="{4B65C99C-2ED9-4D6E-A636-0D46B4754134}" type="pres">
      <dgm:prSet presAssocID="{E7B95C85-BCEE-475B-958E-96DD4E233268}" presName="parTrans" presStyleLbl="bgSibTrans2D1" presStyleIdx="1" presStyleCnt="12" custScaleX="120029" custScaleY="150950"/>
      <dgm:spPr/>
      <dgm:t>
        <a:bodyPr/>
        <a:lstStyle/>
        <a:p>
          <a:endParaRPr lang="en-US"/>
        </a:p>
      </dgm:t>
    </dgm:pt>
    <dgm:pt modelId="{CC0643DE-5CA3-4E07-AB65-3BAD1F86B3A3}" type="pres">
      <dgm:prSet presAssocID="{722FDFB1-A5AE-4873-B19C-33576A2AB03C}" presName="node" presStyleLbl="node1" presStyleIdx="1" presStyleCnt="12" custScaleX="120029" custScaleY="150950" custRadScaleRad="74835" custRadScaleInc="-146621">
        <dgm:presLayoutVars>
          <dgm:bulletEnabled val="1"/>
        </dgm:presLayoutVars>
      </dgm:prSet>
      <dgm:spPr/>
      <dgm:t>
        <a:bodyPr/>
        <a:lstStyle/>
        <a:p>
          <a:endParaRPr lang="en-US"/>
        </a:p>
      </dgm:t>
    </dgm:pt>
    <dgm:pt modelId="{6B61F6A3-EE4D-4D70-9980-A7DE8560DBED}" type="pres">
      <dgm:prSet presAssocID="{3C934A00-FF9E-4455-9031-682A6A163737}" presName="parTrans" presStyleLbl="bgSibTrans2D1" presStyleIdx="2" presStyleCnt="12" custScaleX="120029" custScaleY="150950"/>
      <dgm:spPr/>
      <dgm:t>
        <a:bodyPr/>
        <a:lstStyle/>
        <a:p>
          <a:endParaRPr lang="en-US"/>
        </a:p>
      </dgm:t>
    </dgm:pt>
    <dgm:pt modelId="{48B6256C-01FC-4FA0-94BB-A9927BD69DC6}" type="pres">
      <dgm:prSet presAssocID="{3888DF88-3867-4C6B-8F3E-E3E4055A0118}" presName="node" presStyleLbl="node1" presStyleIdx="2" presStyleCnt="12" custScaleX="120029" custScaleY="150950" custRadScaleRad="94097" custRadScaleInc="-95536">
        <dgm:presLayoutVars>
          <dgm:bulletEnabled val="1"/>
        </dgm:presLayoutVars>
      </dgm:prSet>
      <dgm:spPr/>
      <dgm:t>
        <a:bodyPr/>
        <a:lstStyle/>
        <a:p>
          <a:endParaRPr lang="en-US"/>
        </a:p>
      </dgm:t>
    </dgm:pt>
    <dgm:pt modelId="{9BB10ED0-B3F3-4C9B-8377-B30B5A6A86FB}" type="pres">
      <dgm:prSet presAssocID="{39AD9767-F611-4916-8880-8235270D96C0}" presName="parTrans" presStyleLbl="bgSibTrans2D1" presStyleIdx="3" presStyleCnt="12" custScaleX="120029" custScaleY="150950"/>
      <dgm:spPr/>
      <dgm:t>
        <a:bodyPr/>
        <a:lstStyle/>
        <a:p>
          <a:endParaRPr lang="en-US"/>
        </a:p>
      </dgm:t>
    </dgm:pt>
    <dgm:pt modelId="{3D649BBE-AC51-473B-B19E-07C74AD483C0}" type="pres">
      <dgm:prSet presAssocID="{D59A3BFE-24F1-4D84-9D40-D72D107CE703}" presName="node" presStyleLbl="node1" presStyleIdx="3" presStyleCnt="12" custScaleX="120029" custScaleY="150950" custRadScaleRad="113451" custRadScaleInc="-63384">
        <dgm:presLayoutVars>
          <dgm:bulletEnabled val="1"/>
        </dgm:presLayoutVars>
      </dgm:prSet>
      <dgm:spPr/>
      <dgm:t>
        <a:bodyPr/>
        <a:lstStyle/>
        <a:p>
          <a:endParaRPr lang="en-US"/>
        </a:p>
      </dgm:t>
    </dgm:pt>
    <dgm:pt modelId="{7AD5D686-C953-49CF-B401-DACE78A4C135}" type="pres">
      <dgm:prSet presAssocID="{A549B2C0-4396-4BD9-A82E-A62E235C878A}" presName="parTrans" presStyleLbl="bgSibTrans2D1" presStyleIdx="4" presStyleCnt="12" custScaleX="120029" custScaleY="150950"/>
      <dgm:spPr/>
      <dgm:t>
        <a:bodyPr/>
        <a:lstStyle/>
        <a:p>
          <a:endParaRPr lang="en-US"/>
        </a:p>
      </dgm:t>
    </dgm:pt>
    <dgm:pt modelId="{0B120277-EE0C-462D-976C-CFB8CBF52DB6}" type="pres">
      <dgm:prSet presAssocID="{131B160D-15F7-494B-B063-291DD81A028A}" presName="node" presStyleLbl="node1" presStyleIdx="4" presStyleCnt="12" custScaleX="120029" custScaleY="150950" custRadScaleRad="117462" custRadScaleInc="-46884">
        <dgm:presLayoutVars>
          <dgm:bulletEnabled val="1"/>
        </dgm:presLayoutVars>
      </dgm:prSet>
      <dgm:spPr/>
      <dgm:t>
        <a:bodyPr/>
        <a:lstStyle/>
        <a:p>
          <a:endParaRPr lang="en-US"/>
        </a:p>
      </dgm:t>
    </dgm:pt>
    <dgm:pt modelId="{C4F6EE6C-E8BF-4D63-911F-5AF272D43407}" type="pres">
      <dgm:prSet presAssocID="{F82B99C5-3BAA-4942-8874-1684F9DD23BC}" presName="parTrans" presStyleLbl="bgSibTrans2D1" presStyleIdx="5" presStyleCnt="12" custScaleX="120029" custScaleY="150950"/>
      <dgm:spPr/>
      <dgm:t>
        <a:bodyPr/>
        <a:lstStyle/>
        <a:p>
          <a:endParaRPr lang="en-US"/>
        </a:p>
      </dgm:t>
    </dgm:pt>
    <dgm:pt modelId="{957AE718-CF0B-4D4D-A70C-149EE516686A}" type="pres">
      <dgm:prSet presAssocID="{09893780-3445-4715-A9EB-2B681C6F5C3E}" presName="node" presStyleLbl="node1" presStyleIdx="5" presStyleCnt="12" custScaleX="120029" custScaleY="150950" custRadScaleRad="103017" custRadScaleInc="-37068">
        <dgm:presLayoutVars>
          <dgm:bulletEnabled val="1"/>
        </dgm:presLayoutVars>
      </dgm:prSet>
      <dgm:spPr/>
      <dgm:t>
        <a:bodyPr/>
        <a:lstStyle/>
        <a:p>
          <a:endParaRPr lang="en-US"/>
        </a:p>
      </dgm:t>
    </dgm:pt>
    <dgm:pt modelId="{24FBEF38-9FA8-42EB-8730-98014FF26BC5}" type="pres">
      <dgm:prSet presAssocID="{0C7FA2E4-CA33-4269-B5C2-3ADD8DE7E98B}" presName="parTrans" presStyleLbl="bgSibTrans2D1" presStyleIdx="6" presStyleCnt="12" custScaleX="120029" custScaleY="150950"/>
      <dgm:spPr/>
      <dgm:t>
        <a:bodyPr/>
        <a:lstStyle/>
        <a:p>
          <a:endParaRPr lang="en-US"/>
        </a:p>
      </dgm:t>
    </dgm:pt>
    <dgm:pt modelId="{004BD4B2-2AAA-464E-884B-E9708F53C655}" type="pres">
      <dgm:prSet presAssocID="{1CBA17D8-B037-4F64-AE69-D59314872558}" presName="node" presStyleLbl="node1" presStyleIdx="6" presStyleCnt="12" custScaleX="120029" custScaleY="150950" custRadScaleRad="101101" custRadScaleInc="113">
        <dgm:presLayoutVars>
          <dgm:bulletEnabled val="1"/>
        </dgm:presLayoutVars>
      </dgm:prSet>
      <dgm:spPr/>
      <dgm:t>
        <a:bodyPr/>
        <a:lstStyle/>
        <a:p>
          <a:endParaRPr lang="en-US"/>
        </a:p>
      </dgm:t>
    </dgm:pt>
    <dgm:pt modelId="{A1D1FE26-8F8C-4B72-BB16-CE37DC922CDF}" type="pres">
      <dgm:prSet presAssocID="{C84DC6FA-0B8D-48C2-B98C-2FA9ED63D010}" presName="parTrans" presStyleLbl="bgSibTrans2D1" presStyleIdx="7" presStyleCnt="12" custScaleX="120029" custScaleY="150950"/>
      <dgm:spPr/>
      <dgm:t>
        <a:bodyPr/>
        <a:lstStyle/>
        <a:p>
          <a:endParaRPr lang="en-US"/>
        </a:p>
      </dgm:t>
    </dgm:pt>
    <dgm:pt modelId="{D664B0BD-545B-4039-9095-FD259F29F4BA}" type="pres">
      <dgm:prSet presAssocID="{A699B72F-85BE-451A-8B30-ED11F8B084E0}" presName="node" presStyleLbl="node1" presStyleIdx="7" presStyleCnt="12" custScaleX="120029" custScaleY="150950" custRadScaleRad="111752" custRadScaleInc="26305">
        <dgm:presLayoutVars>
          <dgm:bulletEnabled val="1"/>
        </dgm:presLayoutVars>
      </dgm:prSet>
      <dgm:spPr/>
      <dgm:t>
        <a:bodyPr/>
        <a:lstStyle/>
        <a:p>
          <a:endParaRPr lang="en-US"/>
        </a:p>
      </dgm:t>
    </dgm:pt>
    <dgm:pt modelId="{5109FDFF-936E-4055-9733-1328B251FF94}" type="pres">
      <dgm:prSet presAssocID="{62D3DB7F-ACAD-48CB-95AE-113F260F5FCF}" presName="parTrans" presStyleLbl="bgSibTrans2D1" presStyleIdx="8" presStyleCnt="12" custScaleX="120029" custScaleY="150950"/>
      <dgm:spPr/>
      <dgm:t>
        <a:bodyPr/>
        <a:lstStyle/>
        <a:p>
          <a:endParaRPr lang="en-US"/>
        </a:p>
      </dgm:t>
    </dgm:pt>
    <dgm:pt modelId="{16D4B23A-7404-47C0-9195-6FD51FBFF1E8}" type="pres">
      <dgm:prSet presAssocID="{1E3FB908-329D-427A-B28E-DFE8229B5214}" presName="node" presStyleLbl="node1" presStyleIdx="8" presStyleCnt="12" custScaleX="120029" custScaleY="150950" custRadScaleRad="104796" custRadScaleInc="54739">
        <dgm:presLayoutVars>
          <dgm:bulletEnabled val="1"/>
        </dgm:presLayoutVars>
      </dgm:prSet>
      <dgm:spPr/>
      <dgm:t>
        <a:bodyPr/>
        <a:lstStyle/>
        <a:p>
          <a:endParaRPr lang="en-US"/>
        </a:p>
      </dgm:t>
    </dgm:pt>
    <dgm:pt modelId="{7D4A0278-7E81-4DB6-9D49-7A005E766C86}" type="pres">
      <dgm:prSet presAssocID="{0FB870D4-A9DA-4846-9907-55A0155FCE12}" presName="parTrans" presStyleLbl="bgSibTrans2D1" presStyleIdx="9" presStyleCnt="12" custScaleX="120029" custScaleY="150950"/>
      <dgm:spPr/>
      <dgm:t>
        <a:bodyPr/>
        <a:lstStyle/>
        <a:p>
          <a:endParaRPr lang="en-US"/>
        </a:p>
      </dgm:t>
    </dgm:pt>
    <dgm:pt modelId="{CDA106DB-5760-4B5F-92BB-7AF3E40B5B2E}" type="pres">
      <dgm:prSet presAssocID="{F0A3FC5A-A43E-402B-B418-14FC37E06731}" presName="node" presStyleLbl="node1" presStyleIdx="9" presStyleCnt="12" custScaleX="120029" custScaleY="150950" custRadScaleRad="86380" custRadScaleInc="109990">
        <dgm:presLayoutVars>
          <dgm:bulletEnabled val="1"/>
        </dgm:presLayoutVars>
      </dgm:prSet>
      <dgm:spPr/>
      <dgm:t>
        <a:bodyPr/>
        <a:lstStyle/>
        <a:p>
          <a:endParaRPr lang="en-US"/>
        </a:p>
      </dgm:t>
    </dgm:pt>
    <dgm:pt modelId="{5CB3E975-6EFF-417D-9F71-549D623A5098}" type="pres">
      <dgm:prSet presAssocID="{C892C4BE-ED45-4502-95DA-E4BE15244FD4}" presName="parTrans" presStyleLbl="bgSibTrans2D1" presStyleIdx="10" presStyleCnt="12" custScaleX="120029" custScaleY="150950"/>
      <dgm:spPr/>
      <dgm:t>
        <a:bodyPr/>
        <a:lstStyle/>
        <a:p>
          <a:endParaRPr lang="en-US"/>
        </a:p>
      </dgm:t>
    </dgm:pt>
    <dgm:pt modelId="{1C807900-EAB9-42E6-93D2-4CF8CF992C97}" type="pres">
      <dgm:prSet presAssocID="{14408BBB-207D-4265-9C91-1707D49E38E2}" presName="node" presStyleLbl="node1" presStyleIdx="10" presStyleCnt="12" custScaleX="120029" custScaleY="150950" custRadScaleRad="65073" custRadScaleInc="163236">
        <dgm:presLayoutVars>
          <dgm:bulletEnabled val="1"/>
        </dgm:presLayoutVars>
      </dgm:prSet>
      <dgm:spPr/>
      <dgm:t>
        <a:bodyPr/>
        <a:lstStyle/>
        <a:p>
          <a:endParaRPr lang="en-US"/>
        </a:p>
      </dgm:t>
    </dgm:pt>
    <dgm:pt modelId="{62827139-D2BC-4117-9347-78623F18234D}" type="pres">
      <dgm:prSet presAssocID="{97813451-25E4-4D0E-9267-78D451D3DA70}" presName="parTrans" presStyleLbl="bgSibTrans2D1" presStyleIdx="11" presStyleCnt="12" custScaleX="120029" custScaleY="150950"/>
      <dgm:spPr/>
      <dgm:t>
        <a:bodyPr/>
        <a:lstStyle/>
        <a:p>
          <a:endParaRPr lang="en-US"/>
        </a:p>
      </dgm:t>
    </dgm:pt>
    <dgm:pt modelId="{1E250F0C-A163-4579-A5C2-45772DC73441}" type="pres">
      <dgm:prSet presAssocID="{A5F69564-6983-4D4A-A65B-85C778911682}" presName="node" presStyleLbl="node1" presStyleIdx="11" presStyleCnt="12" custScaleX="120029" custScaleY="150950" custRadScaleRad="28748" custRadScaleInc="370199">
        <dgm:presLayoutVars>
          <dgm:bulletEnabled val="1"/>
        </dgm:presLayoutVars>
      </dgm:prSet>
      <dgm:spPr/>
      <dgm:t>
        <a:bodyPr/>
        <a:lstStyle/>
        <a:p>
          <a:endParaRPr lang="en-US"/>
        </a:p>
      </dgm:t>
    </dgm:pt>
  </dgm:ptLst>
  <dgm:cxnLst>
    <dgm:cxn modelId="{CBC0D9C4-FCD4-4537-BBDF-92947A102989}" type="presOf" srcId="{F82B99C5-3BAA-4942-8874-1684F9DD23BC}" destId="{C4F6EE6C-E8BF-4D63-911F-5AF272D43407}" srcOrd="0" destOrd="0" presId="urn:microsoft.com/office/officeart/2005/8/layout/radial4"/>
    <dgm:cxn modelId="{C7D8CF77-EBBD-4A53-9C22-A38A81CF8188}" type="presOf" srcId="{1CBA17D8-B037-4F64-AE69-D59314872558}" destId="{004BD4B2-2AAA-464E-884B-E9708F53C655}" srcOrd="0" destOrd="0" presId="urn:microsoft.com/office/officeart/2005/8/layout/radial4"/>
    <dgm:cxn modelId="{A47A80E2-2CD0-47B9-B7B8-17BB4FA11D42}" type="presOf" srcId="{A549B2C0-4396-4BD9-A82E-A62E235C878A}" destId="{7AD5D686-C953-49CF-B401-DACE78A4C135}" srcOrd="0" destOrd="0" presId="urn:microsoft.com/office/officeart/2005/8/layout/radial4"/>
    <dgm:cxn modelId="{C21C40F7-B693-4BF5-9C83-6D29828C4C4C}" type="presOf" srcId="{C84DC6FA-0B8D-48C2-B98C-2FA9ED63D010}" destId="{A1D1FE26-8F8C-4B72-BB16-CE37DC922CDF}" srcOrd="0" destOrd="0" presId="urn:microsoft.com/office/officeart/2005/8/layout/radial4"/>
    <dgm:cxn modelId="{7E7C2D9C-AC67-4AFC-A2B4-5B2987A559FD}" type="presOf" srcId="{0C7FA2E4-CA33-4269-B5C2-3ADD8DE7E98B}" destId="{24FBEF38-9FA8-42EB-8730-98014FF26BC5}" srcOrd="0" destOrd="0" presId="urn:microsoft.com/office/officeart/2005/8/layout/radial4"/>
    <dgm:cxn modelId="{B4903829-D386-48C9-85A4-AD5500FB9C9B}" srcId="{3C46BA22-F696-48CE-9E16-40023B7A6A65}" destId="{1CBA17D8-B037-4F64-AE69-D59314872558}" srcOrd="6" destOrd="0" parTransId="{0C7FA2E4-CA33-4269-B5C2-3ADD8DE7E98B}" sibTransId="{E626DEDF-4698-4DB7-87FA-4A0B3FC88F29}"/>
    <dgm:cxn modelId="{15E71C2B-F908-44CF-BD03-493BA71EC810}" srcId="{3C46BA22-F696-48CE-9E16-40023B7A6A65}" destId="{A5F69564-6983-4D4A-A65B-85C778911682}" srcOrd="11" destOrd="0" parTransId="{97813451-25E4-4D0E-9267-78D451D3DA70}" sibTransId="{7B6C065A-522A-4E34-9F3B-94EE91D08C58}"/>
    <dgm:cxn modelId="{39DBB14A-55E1-4300-8002-908380038D98}" type="presOf" srcId="{97813451-25E4-4D0E-9267-78D451D3DA70}" destId="{62827139-D2BC-4117-9347-78623F18234D}" srcOrd="0" destOrd="0" presId="urn:microsoft.com/office/officeart/2005/8/layout/radial4"/>
    <dgm:cxn modelId="{E6C90476-0746-4F5E-B3AD-CCEA9F74F302}" type="presOf" srcId="{D59A3BFE-24F1-4D84-9D40-D72D107CE703}" destId="{3D649BBE-AC51-473B-B19E-07C74AD483C0}" srcOrd="0" destOrd="0" presId="urn:microsoft.com/office/officeart/2005/8/layout/radial4"/>
    <dgm:cxn modelId="{E899D3C4-FD5F-48F0-8A5A-B7F7A6F41EC7}" type="presOf" srcId="{C892C4BE-ED45-4502-95DA-E4BE15244FD4}" destId="{5CB3E975-6EFF-417D-9F71-549D623A5098}" srcOrd="0" destOrd="0" presId="urn:microsoft.com/office/officeart/2005/8/layout/radial4"/>
    <dgm:cxn modelId="{47933522-F746-47B9-AEC8-7469F8E7E14F}" type="presOf" srcId="{62D3DB7F-ACAD-48CB-95AE-113F260F5FCF}" destId="{5109FDFF-936E-4055-9733-1328B251FF94}" srcOrd="0" destOrd="0" presId="urn:microsoft.com/office/officeart/2005/8/layout/radial4"/>
    <dgm:cxn modelId="{6C471901-CD28-4E78-9622-22103C5CEBF0}" type="presOf" srcId="{3C46BA22-F696-48CE-9E16-40023B7A6A65}" destId="{16BC4CEF-0E68-4823-B2B1-96B5070BBA2F}" srcOrd="0" destOrd="0" presId="urn:microsoft.com/office/officeart/2005/8/layout/radial4"/>
    <dgm:cxn modelId="{5EEE2D80-8489-4098-B96E-F90DB468F817}" type="presOf" srcId="{131B160D-15F7-494B-B063-291DD81A028A}" destId="{0B120277-EE0C-462D-976C-CFB8CBF52DB6}" srcOrd="0" destOrd="0" presId="urn:microsoft.com/office/officeart/2005/8/layout/radial4"/>
    <dgm:cxn modelId="{6155BBFA-B755-4E70-A808-1FFE27ADBF41}" type="presOf" srcId="{AF01A5ED-D15C-4DB9-A996-B5BD8DC3BCF6}" destId="{FC52B654-9700-4584-BE67-395584B0F1AC}" srcOrd="0" destOrd="0" presId="urn:microsoft.com/office/officeart/2005/8/layout/radial4"/>
    <dgm:cxn modelId="{0532EF18-3D1E-4292-9F04-D8A6929C0A8F}" srcId="{3C46BA22-F696-48CE-9E16-40023B7A6A65}" destId="{A699B72F-85BE-451A-8B30-ED11F8B084E0}" srcOrd="7" destOrd="0" parTransId="{C84DC6FA-0B8D-48C2-B98C-2FA9ED63D010}" sibTransId="{6284B810-E77D-4688-B8CC-0BF53F1B814B}"/>
    <dgm:cxn modelId="{E2CAA7B0-C663-4270-A3E8-DC3849C66FF6}" type="presOf" srcId="{3C934A00-FF9E-4455-9031-682A6A163737}" destId="{6B61F6A3-EE4D-4D70-9980-A7DE8560DBED}" srcOrd="0" destOrd="0" presId="urn:microsoft.com/office/officeart/2005/8/layout/radial4"/>
    <dgm:cxn modelId="{F6BDE603-BA2F-4369-A249-3336E5A377EC}" srcId="{3C46BA22-F696-48CE-9E16-40023B7A6A65}" destId="{14408BBB-207D-4265-9C91-1707D49E38E2}" srcOrd="10" destOrd="0" parTransId="{C892C4BE-ED45-4502-95DA-E4BE15244FD4}" sibTransId="{4D74319A-73A7-420E-A11C-0D0267FE17FF}"/>
    <dgm:cxn modelId="{5AAF6394-0523-4B22-86FA-A7374DF95009}" type="presOf" srcId="{14408BBB-207D-4265-9C91-1707D49E38E2}" destId="{1C807900-EAB9-42E6-93D2-4CF8CF992C97}" srcOrd="0" destOrd="0" presId="urn:microsoft.com/office/officeart/2005/8/layout/radial4"/>
    <dgm:cxn modelId="{84D377EE-5862-4552-84E5-51BEA05E6DF4}" srcId="{3C46BA22-F696-48CE-9E16-40023B7A6A65}" destId="{F0A3FC5A-A43E-402B-B418-14FC37E06731}" srcOrd="9" destOrd="0" parTransId="{0FB870D4-A9DA-4846-9907-55A0155FCE12}" sibTransId="{13745E2C-DE34-48DA-93BC-A57764D0F05B}"/>
    <dgm:cxn modelId="{6F567816-04B5-4345-9ED6-A8AE4FE11FFA}" srcId="{3C46BA22-F696-48CE-9E16-40023B7A6A65}" destId="{D59A3BFE-24F1-4D84-9D40-D72D107CE703}" srcOrd="3" destOrd="0" parTransId="{39AD9767-F611-4916-8880-8235270D96C0}" sibTransId="{ED9061BA-9089-4D42-9DE7-AF420D0AA96B}"/>
    <dgm:cxn modelId="{E68DAFE1-B43E-4C78-A8DB-BCE790BFC759}" srcId="{3C46BA22-F696-48CE-9E16-40023B7A6A65}" destId="{722FDFB1-A5AE-4873-B19C-33576A2AB03C}" srcOrd="1" destOrd="0" parTransId="{E7B95C85-BCEE-475B-958E-96DD4E233268}" sibTransId="{C673D0B4-0B2D-409A-90E3-AABDEFAF692E}"/>
    <dgm:cxn modelId="{ECC51150-7C80-4A3F-AD1C-FB3003C49CA7}" type="presOf" srcId="{3888DF88-3867-4C6B-8F3E-E3E4055A0118}" destId="{48B6256C-01FC-4FA0-94BB-A9927BD69DC6}" srcOrd="0" destOrd="0" presId="urn:microsoft.com/office/officeart/2005/8/layout/radial4"/>
    <dgm:cxn modelId="{98D50B74-F004-49AE-BD05-D872E5821EE4}" type="presOf" srcId="{09893780-3445-4715-A9EB-2B681C6F5C3E}" destId="{957AE718-CF0B-4D4D-A70C-149EE516686A}" srcOrd="0" destOrd="0" presId="urn:microsoft.com/office/officeart/2005/8/layout/radial4"/>
    <dgm:cxn modelId="{A3116484-C35A-486B-97DD-8BBC84706775}" srcId="{3C46BA22-F696-48CE-9E16-40023B7A6A65}" destId="{131B160D-15F7-494B-B063-291DD81A028A}" srcOrd="4" destOrd="0" parTransId="{A549B2C0-4396-4BD9-A82E-A62E235C878A}" sibTransId="{869D4D12-E1B8-4CE6-87AB-DB0F74D5ABBE}"/>
    <dgm:cxn modelId="{90ED6E34-6D3E-40F5-96D9-F6A7F464EB47}" type="presOf" srcId="{86B59C73-14AC-479D-BBD8-1D3C8CAE9B91}" destId="{2D1EE8EC-79B3-4766-9C7E-693894548B02}" srcOrd="0" destOrd="0" presId="urn:microsoft.com/office/officeart/2005/8/layout/radial4"/>
    <dgm:cxn modelId="{5D77E387-F0A1-471D-A7CD-DB409965468F}" srcId="{3C46BA22-F696-48CE-9E16-40023B7A6A65}" destId="{AF01A5ED-D15C-4DB9-A996-B5BD8DC3BCF6}" srcOrd="0" destOrd="0" parTransId="{441C8B12-3618-4B47-9CEC-267B61F04680}" sibTransId="{BA68B96E-1999-4CF3-A7E3-7F8CD1509D87}"/>
    <dgm:cxn modelId="{961BB7E2-A9C0-4F53-93F4-34976D0FF832}" type="presOf" srcId="{A5F69564-6983-4D4A-A65B-85C778911682}" destId="{1E250F0C-A163-4579-A5C2-45772DC73441}" srcOrd="0" destOrd="0" presId="urn:microsoft.com/office/officeart/2005/8/layout/radial4"/>
    <dgm:cxn modelId="{90994489-EFDE-433F-AD96-3471B6E38951}" type="presOf" srcId="{441C8B12-3618-4B47-9CEC-267B61F04680}" destId="{ADE7F142-B0BB-43E8-A6B0-4FE43BC72EB1}" srcOrd="0" destOrd="0" presId="urn:microsoft.com/office/officeart/2005/8/layout/radial4"/>
    <dgm:cxn modelId="{9F3006A9-1BF0-4902-A5C1-5363EF6BC6B9}" srcId="{3C46BA22-F696-48CE-9E16-40023B7A6A65}" destId="{1E3FB908-329D-427A-B28E-DFE8229B5214}" srcOrd="8" destOrd="0" parTransId="{62D3DB7F-ACAD-48CB-95AE-113F260F5FCF}" sibTransId="{6D3ADA80-7A41-476C-94B9-60037C051F5B}"/>
    <dgm:cxn modelId="{0A1CC5AE-00AE-4970-8AAB-51DC2E1C7541}" type="presOf" srcId="{1E3FB908-329D-427A-B28E-DFE8229B5214}" destId="{16D4B23A-7404-47C0-9195-6FD51FBFF1E8}" srcOrd="0" destOrd="0" presId="urn:microsoft.com/office/officeart/2005/8/layout/radial4"/>
    <dgm:cxn modelId="{D887D45E-C21B-47E8-AE68-F131713EE455}" srcId="{3C46BA22-F696-48CE-9E16-40023B7A6A65}" destId="{09893780-3445-4715-A9EB-2B681C6F5C3E}" srcOrd="5" destOrd="0" parTransId="{F82B99C5-3BAA-4942-8874-1684F9DD23BC}" sibTransId="{F4C74A46-1826-417B-9EE0-5C1ED9F79863}"/>
    <dgm:cxn modelId="{C448ABC2-5805-4C7D-9753-778565634C38}" type="presOf" srcId="{E7B95C85-BCEE-475B-958E-96DD4E233268}" destId="{4B65C99C-2ED9-4D6E-A636-0D46B4754134}" srcOrd="0" destOrd="0" presId="urn:microsoft.com/office/officeart/2005/8/layout/radial4"/>
    <dgm:cxn modelId="{D21AB311-EAF7-4C87-8EA8-2BAA09DE5958}" type="presOf" srcId="{F0A3FC5A-A43E-402B-B418-14FC37E06731}" destId="{CDA106DB-5760-4B5F-92BB-7AF3E40B5B2E}" srcOrd="0" destOrd="0" presId="urn:microsoft.com/office/officeart/2005/8/layout/radial4"/>
    <dgm:cxn modelId="{ED6EE294-7E99-4C6F-838E-707FAB7808D1}" type="presOf" srcId="{A699B72F-85BE-451A-8B30-ED11F8B084E0}" destId="{D664B0BD-545B-4039-9095-FD259F29F4BA}" srcOrd="0" destOrd="0" presId="urn:microsoft.com/office/officeart/2005/8/layout/radial4"/>
    <dgm:cxn modelId="{F4C9C33B-2A5E-473D-AF0B-6335CAE8E014}" srcId="{3C46BA22-F696-48CE-9E16-40023B7A6A65}" destId="{3888DF88-3867-4C6B-8F3E-E3E4055A0118}" srcOrd="2" destOrd="0" parTransId="{3C934A00-FF9E-4455-9031-682A6A163737}" sibTransId="{513A2FB8-7AE4-4E1A-BA91-B6D32DCF182F}"/>
    <dgm:cxn modelId="{73777D22-9FDC-4AA0-B762-D3C1ED4C0B60}" type="presOf" srcId="{722FDFB1-A5AE-4873-B19C-33576A2AB03C}" destId="{CC0643DE-5CA3-4E07-AB65-3BAD1F86B3A3}" srcOrd="0" destOrd="0" presId="urn:microsoft.com/office/officeart/2005/8/layout/radial4"/>
    <dgm:cxn modelId="{C1E75E4B-D0C9-4629-AA11-B078190BCDAC}" type="presOf" srcId="{39AD9767-F611-4916-8880-8235270D96C0}" destId="{9BB10ED0-B3F3-4C9B-8377-B30B5A6A86FB}" srcOrd="0" destOrd="0" presId="urn:microsoft.com/office/officeart/2005/8/layout/radial4"/>
    <dgm:cxn modelId="{6AAA4F96-C0F3-49F6-A897-90F714E9E937}" srcId="{86B59C73-14AC-479D-BBD8-1D3C8CAE9B91}" destId="{3C46BA22-F696-48CE-9E16-40023B7A6A65}" srcOrd="0" destOrd="0" parTransId="{B2AD04D7-3219-4AAD-AB47-22616FAED7EE}" sibTransId="{E8381F25-AE32-4AB8-9AC2-943149ABD582}"/>
    <dgm:cxn modelId="{331995E8-90E0-4ACC-9567-0496128B5940}" type="presOf" srcId="{0FB870D4-A9DA-4846-9907-55A0155FCE12}" destId="{7D4A0278-7E81-4DB6-9D49-7A005E766C86}" srcOrd="0" destOrd="0" presId="urn:microsoft.com/office/officeart/2005/8/layout/radial4"/>
    <dgm:cxn modelId="{E715342B-0414-477F-8A95-1703561AA5A5}" type="presParOf" srcId="{2D1EE8EC-79B3-4766-9C7E-693894548B02}" destId="{16BC4CEF-0E68-4823-B2B1-96B5070BBA2F}" srcOrd="0" destOrd="0" presId="urn:microsoft.com/office/officeart/2005/8/layout/radial4"/>
    <dgm:cxn modelId="{39962E99-A520-41E7-9135-FCAE7CCCE864}" type="presParOf" srcId="{2D1EE8EC-79B3-4766-9C7E-693894548B02}" destId="{ADE7F142-B0BB-43E8-A6B0-4FE43BC72EB1}" srcOrd="1" destOrd="0" presId="urn:microsoft.com/office/officeart/2005/8/layout/radial4"/>
    <dgm:cxn modelId="{8B895306-6DC1-4DC6-B471-9804602F0207}" type="presParOf" srcId="{2D1EE8EC-79B3-4766-9C7E-693894548B02}" destId="{FC52B654-9700-4584-BE67-395584B0F1AC}" srcOrd="2" destOrd="0" presId="urn:microsoft.com/office/officeart/2005/8/layout/radial4"/>
    <dgm:cxn modelId="{1B0E825F-E3DE-4156-AB18-258AEDDB96B9}" type="presParOf" srcId="{2D1EE8EC-79B3-4766-9C7E-693894548B02}" destId="{4B65C99C-2ED9-4D6E-A636-0D46B4754134}" srcOrd="3" destOrd="0" presId="urn:microsoft.com/office/officeart/2005/8/layout/radial4"/>
    <dgm:cxn modelId="{452F2C5A-71A9-4260-817E-E553E7970560}" type="presParOf" srcId="{2D1EE8EC-79B3-4766-9C7E-693894548B02}" destId="{CC0643DE-5CA3-4E07-AB65-3BAD1F86B3A3}" srcOrd="4" destOrd="0" presId="urn:microsoft.com/office/officeart/2005/8/layout/radial4"/>
    <dgm:cxn modelId="{97284232-EEE9-4A18-B52A-64D89BAAA32E}" type="presParOf" srcId="{2D1EE8EC-79B3-4766-9C7E-693894548B02}" destId="{6B61F6A3-EE4D-4D70-9980-A7DE8560DBED}" srcOrd="5" destOrd="0" presId="urn:microsoft.com/office/officeart/2005/8/layout/radial4"/>
    <dgm:cxn modelId="{5F268CAA-5AC7-433A-B8D8-7A8F9A9B6298}" type="presParOf" srcId="{2D1EE8EC-79B3-4766-9C7E-693894548B02}" destId="{48B6256C-01FC-4FA0-94BB-A9927BD69DC6}" srcOrd="6" destOrd="0" presId="urn:microsoft.com/office/officeart/2005/8/layout/radial4"/>
    <dgm:cxn modelId="{5B1A026B-34D2-4263-A1FF-E3553197B88D}" type="presParOf" srcId="{2D1EE8EC-79B3-4766-9C7E-693894548B02}" destId="{9BB10ED0-B3F3-4C9B-8377-B30B5A6A86FB}" srcOrd="7" destOrd="0" presId="urn:microsoft.com/office/officeart/2005/8/layout/radial4"/>
    <dgm:cxn modelId="{9D292019-422B-45CE-B749-78342C5C3EF1}" type="presParOf" srcId="{2D1EE8EC-79B3-4766-9C7E-693894548B02}" destId="{3D649BBE-AC51-473B-B19E-07C74AD483C0}" srcOrd="8" destOrd="0" presId="urn:microsoft.com/office/officeart/2005/8/layout/radial4"/>
    <dgm:cxn modelId="{9B3ECC88-3F1B-4FDA-B764-2AD2FFBE2EDF}" type="presParOf" srcId="{2D1EE8EC-79B3-4766-9C7E-693894548B02}" destId="{7AD5D686-C953-49CF-B401-DACE78A4C135}" srcOrd="9" destOrd="0" presId="urn:microsoft.com/office/officeart/2005/8/layout/radial4"/>
    <dgm:cxn modelId="{771EF820-233F-4BB1-860E-E436BC0C503D}" type="presParOf" srcId="{2D1EE8EC-79B3-4766-9C7E-693894548B02}" destId="{0B120277-EE0C-462D-976C-CFB8CBF52DB6}" srcOrd="10" destOrd="0" presId="urn:microsoft.com/office/officeart/2005/8/layout/radial4"/>
    <dgm:cxn modelId="{66567394-C7A8-4327-9365-6D135A553F5C}" type="presParOf" srcId="{2D1EE8EC-79B3-4766-9C7E-693894548B02}" destId="{C4F6EE6C-E8BF-4D63-911F-5AF272D43407}" srcOrd="11" destOrd="0" presId="urn:microsoft.com/office/officeart/2005/8/layout/radial4"/>
    <dgm:cxn modelId="{BD91BCF9-531A-4A1E-98E4-FF72579F6ADC}" type="presParOf" srcId="{2D1EE8EC-79B3-4766-9C7E-693894548B02}" destId="{957AE718-CF0B-4D4D-A70C-149EE516686A}" srcOrd="12" destOrd="0" presId="urn:microsoft.com/office/officeart/2005/8/layout/radial4"/>
    <dgm:cxn modelId="{1628459B-72F7-496C-9834-5CE6C8B0EA5B}" type="presParOf" srcId="{2D1EE8EC-79B3-4766-9C7E-693894548B02}" destId="{24FBEF38-9FA8-42EB-8730-98014FF26BC5}" srcOrd="13" destOrd="0" presId="urn:microsoft.com/office/officeart/2005/8/layout/radial4"/>
    <dgm:cxn modelId="{C53D9BB1-4E11-4434-95B7-41414928F7AE}" type="presParOf" srcId="{2D1EE8EC-79B3-4766-9C7E-693894548B02}" destId="{004BD4B2-2AAA-464E-884B-E9708F53C655}" srcOrd="14" destOrd="0" presId="urn:microsoft.com/office/officeart/2005/8/layout/radial4"/>
    <dgm:cxn modelId="{834B191F-CD82-4CED-8F75-BD4DE37F695B}" type="presParOf" srcId="{2D1EE8EC-79B3-4766-9C7E-693894548B02}" destId="{A1D1FE26-8F8C-4B72-BB16-CE37DC922CDF}" srcOrd="15" destOrd="0" presId="urn:microsoft.com/office/officeart/2005/8/layout/radial4"/>
    <dgm:cxn modelId="{3E972974-5D04-485E-A458-A713706C50C9}" type="presParOf" srcId="{2D1EE8EC-79B3-4766-9C7E-693894548B02}" destId="{D664B0BD-545B-4039-9095-FD259F29F4BA}" srcOrd="16" destOrd="0" presId="urn:microsoft.com/office/officeart/2005/8/layout/radial4"/>
    <dgm:cxn modelId="{D8F4DFA5-BBDE-47D7-9B72-CD9B3A097ACE}" type="presParOf" srcId="{2D1EE8EC-79B3-4766-9C7E-693894548B02}" destId="{5109FDFF-936E-4055-9733-1328B251FF94}" srcOrd="17" destOrd="0" presId="urn:microsoft.com/office/officeart/2005/8/layout/radial4"/>
    <dgm:cxn modelId="{129D1045-5665-4121-B060-A1EAEAA0C1C1}" type="presParOf" srcId="{2D1EE8EC-79B3-4766-9C7E-693894548B02}" destId="{16D4B23A-7404-47C0-9195-6FD51FBFF1E8}" srcOrd="18" destOrd="0" presId="urn:microsoft.com/office/officeart/2005/8/layout/radial4"/>
    <dgm:cxn modelId="{C1AFF52D-EE8B-4EBF-BB38-0D7AFDCF14C1}" type="presParOf" srcId="{2D1EE8EC-79B3-4766-9C7E-693894548B02}" destId="{7D4A0278-7E81-4DB6-9D49-7A005E766C86}" srcOrd="19" destOrd="0" presId="urn:microsoft.com/office/officeart/2005/8/layout/radial4"/>
    <dgm:cxn modelId="{8D61FFEE-491E-42BF-9326-7AFCC648F785}" type="presParOf" srcId="{2D1EE8EC-79B3-4766-9C7E-693894548B02}" destId="{CDA106DB-5760-4B5F-92BB-7AF3E40B5B2E}" srcOrd="20" destOrd="0" presId="urn:microsoft.com/office/officeart/2005/8/layout/radial4"/>
    <dgm:cxn modelId="{9B9E118C-D1FE-4AE2-8ADC-FF684DFBC4E9}" type="presParOf" srcId="{2D1EE8EC-79B3-4766-9C7E-693894548B02}" destId="{5CB3E975-6EFF-417D-9F71-549D623A5098}" srcOrd="21" destOrd="0" presId="urn:microsoft.com/office/officeart/2005/8/layout/radial4"/>
    <dgm:cxn modelId="{18B49F14-7190-4462-BC5D-38449FEFB40A}" type="presParOf" srcId="{2D1EE8EC-79B3-4766-9C7E-693894548B02}" destId="{1C807900-EAB9-42E6-93D2-4CF8CF992C97}" srcOrd="22" destOrd="0" presId="urn:microsoft.com/office/officeart/2005/8/layout/radial4"/>
    <dgm:cxn modelId="{69C40FDF-008E-4DEA-BD38-8EDB772FF2AC}" type="presParOf" srcId="{2D1EE8EC-79B3-4766-9C7E-693894548B02}" destId="{62827139-D2BC-4117-9347-78623F18234D}" srcOrd="23" destOrd="0" presId="urn:microsoft.com/office/officeart/2005/8/layout/radial4"/>
    <dgm:cxn modelId="{B59D6C56-595E-4CFB-9D9F-A28C146DB4FA}" type="presParOf" srcId="{2D1EE8EC-79B3-4766-9C7E-693894548B02}" destId="{1E250F0C-A163-4579-A5C2-45772DC73441}" srcOrd="24" destOrd="0" presId="urn:microsoft.com/office/officeart/2005/8/layout/radial4"/>
  </dgm:cxnLst>
  <dgm:bg/>
  <dgm:whole/>
</dgm:dataModel>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111551-7FEA-461A-9F02-A2CEB3084EB9}" type="datetimeFigureOut">
              <a:rPr lang="en-US" smtClean="0"/>
              <a:pPr/>
              <a:t>08/08/2010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A6EA69-85D7-43D2-82FC-A4F383E86EA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CA6EA69-85D7-43D2-82FC-A4F383E86EA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800" kern="1200" dirty="0" smtClean="0">
              <a:solidFill>
                <a:schemeClr val="tx1"/>
              </a:solidFill>
              <a:latin typeface="+mn-lt"/>
              <a:ea typeface="+mn-ea"/>
              <a:cs typeface="Arial" pitchFamily="34" charset="0"/>
            </a:endParaRPr>
          </a:p>
        </p:txBody>
      </p:sp>
      <p:sp>
        <p:nvSpPr>
          <p:cNvPr id="4" name="Slide Number Placeholder 3"/>
          <p:cNvSpPr>
            <a:spLocks noGrp="1"/>
          </p:cNvSpPr>
          <p:nvPr>
            <p:ph type="sldNum" sz="quarter" idx="10"/>
          </p:nvPr>
        </p:nvSpPr>
        <p:spPr/>
        <p:txBody>
          <a:bodyPr/>
          <a:lstStyle/>
          <a:p>
            <a:fld id="{3CA6EA69-85D7-43D2-82FC-A4F383E86EA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3CA6EA69-85D7-43D2-82FC-A4F383E86EA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indent="-514350"/>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aseline="0" dirty="0" smtClean="0"/>
          </a:p>
        </p:txBody>
      </p:sp>
      <p:sp>
        <p:nvSpPr>
          <p:cNvPr id="4" name="Slide Number Placeholder 3"/>
          <p:cNvSpPr>
            <a:spLocks noGrp="1"/>
          </p:cNvSpPr>
          <p:nvPr>
            <p:ph type="sldNum" sz="quarter" idx="10"/>
          </p:nvPr>
        </p:nvSpPr>
        <p:spPr/>
        <p:txBody>
          <a:bodyPr/>
          <a:lstStyle/>
          <a:p>
            <a:fld id="{3CA6EA69-85D7-43D2-82FC-A4F383E86EA8}"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CA6EA69-85D7-43D2-82FC-A4F383E86EA8}"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CA6EA69-85D7-43D2-82FC-A4F383E86EA8}"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CA6EA69-85D7-43D2-82FC-A4F383E86EA8}"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Dimension</a:t>
            </a:r>
          </a:p>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Probability at birth not surviving to age 40</a:t>
            </a:r>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CA6EA69-85D7-43D2-82FC-A4F383E86EA8}"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3CA6EA69-85D7-43D2-82FC-A4F383E86EA8}"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0BE6E9-544B-472F-BD33-6B5038F78A0A}"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86029692-FFB9-40DE-B124-169F2148678E}"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029692-FFB9-40DE-B124-169F2148678E}"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Period of </a:t>
            </a:r>
            <a:r>
              <a:rPr lang="en-US" dirty="0" err="1" smtClean="0"/>
              <a:t>prepathogenesis</a:t>
            </a:r>
            <a:endParaRPr lang="en-US" dirty="0" smtClean="0"/>
          </a:p>
          <a:p>
            <a:r>
              <a:rPr lang="en-US" dirty="0" smtClean="0"/>
              <a:t>Period of pathogenesis</a:t>
            </a:r>
          </a:p>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693266-242C-4424-8298-FF419055A159}"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CA6EA69-85D7-43D2-82FC-A4F383E86EA8}"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CA6EA69-85D7-43D2-82FC-A4F383E86EA8}" type="slidenum">
              <a:rPr lang="en-US" smtClean="0"/>
              <a:pPr/>
              <a:t>38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A6EA69-85D7-43D2-82FC-A4F383E86EA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3CA6EA69-85D7-43D2-82FC-A4F383E86EA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6EA69-85D7-43D2-82FC-A4F383E86EA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08/08/2010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08/08/2010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ignou.ac.in/edusat/BNS/BNS101-Blk2-3-4/Block1en/38-66color.pdf"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1000"/>
            <a:ext cx="7851648" cy="1295400"/>
          </a:xfrm>
        </p:spPr>
        <p:txBody>
          <a:bodyPr>
            <a:normAutofit/>
          </a:bodyPr>
          <a:lstStyle/>
          <a:p>
            <a:r>
              <a:rPr lang="en-US" sz="4000" dirty="0" smtClean="0">
                <a:latin typeface="+mj-lt"/>
                <a:cs typeface="Arial" pitchFamily="34" charset="0"/>
              </a:rPr>
              <a:t>Concept of Health and disease</a:t>
            </a:r>
            <a:endParaRPr lang="en-US" sz="4000" dirty="0">
              <a:latin typeface="+mj-lt"/>
              <a:cs typeface="Arial" pitchFamily="34" charset="0"/>
            </a:endParaRPr>
          </a:p>
        </p:txBody>
      </p:sp>
      <p:sp>
        <p:nvSpPr>
          <p:cNvPr id="3" name="Subtitle 2"/>
          <p:cNvSpPr>
            <a:spLocks noGrp="1"/>
          </p:cNvSpPr>
          <p:nvPr>
            <p:ph type="subTitle" idx="1"/>
          </p:nvPr>
        </p:nvSpPr>
        <p:spPr>
          <a:xfrm>
            <a:off x="4191000" y="3886200"/>
            <a:ext cx="4953000" cy="1752600"/>
          </a:xfrm>
        </p:spPr>
        <p:txBody>
          <a:bodyPr>
            <a:normAutofit/>
          </a:bodyPr>
          <a:lstStyle/>
          <a:p>
            <a:pPr algn="l"/>
            <a:r>
              <a:rPr lang="en-US" sz="2800" dirty="0" smtClean="0">
                <a:latin typeface="+mj-lt"/>
                <a:cs typeface="Arial" pitchFamily="34" charset="0"/>
              </a:rPr>
              <a:t>Presenter: Dr. Anil</a:t>
            </a:r>
          </a:p>
          <a:p>
            <a:pPr algn="l"/>
            <a:r>
              <a:rPr lang="en-US" sz="2800" dirty="0" smtClean="0">
                <a:latin typeface="+mj-lt"/>
                <a:cs typeface="Arial" pitchFamily="34" charset="0"/>
              </a:rPr>
              <a:t>Moderator: Dr. </a:t>
            </a:r>
            <a:r>
              <a:rPr lang="en-US" sz="2800" dirty="0" err="1" smtClean="0">
                <a:latin typeface="+mj-lt"/>
                <a:cs typeface="Arial" pitchFamily="34" charset="0"/>
              </a:rPr>
              <a:t>Chetna</a:t>
            </a:r>
            <a:r>
              <a:rPr lang="en-US" sz="2800" dirty="0" smtClean="0">
                <a:latin typeface="+mj-lt"/>
                <a:cs typeface="Arial" pitchFamily="34" charset="0"/>
              </a:rPr>
              <a:t> </a:t>
            </a:r>
            <a:r>
              <a:rPr lang="en-US" sz="2800" dirty="0" err="1" smtClean="0">
                <a:latin typeface="+mj-lt"/>
                <a:cs typeface="Arial" pitchFamily="34" charset="0"/>
              </a:rPr>
              <a:t>Maliye</a:t>
            </a:r>
            <a:endParaRPr lang="en-US" sz="2800" dirty="0">
              <a:latin typeface="+mj-lt"/>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state of perfect functioning of body or state in which every cell &amp; every organ is functioning at optimum capacity &amp; in perfect harmony with the rest of the body.</a:t>
            </a:r>
            <a:endParaRPr lang="en-US" dirty="0"/>
          </a:p>
        </p:txBody>
      </p:sp>
      <p:sp>
        <p:nvSpPr>
          <p:cNvPr id="4" name="Title 1"/>
          <p:cNvSpPr txBox="1">
            <a:spLocks/>
          </p:cNvSpPr>
          <p:nvPr/>
        </p:nvSpPr>
        <p:spPr>
          <a:xfrm>
            <a:off x="609600" y="304800"/>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0" i="0" u="none" strike="noStrike" kern="1200" cap="none" spc="0" normalizeH="0" baseline="0" noProof="0" dirty="0" smtClean="0">
                <a:ln>
                  <a:noFill/>
                </a:ln>
                <a:solidFill>
                  <a:schemeClr val="tx2"/>
                </a:solidFill>
                <a:effectLst/>
                <a:uLnTx/>
                <a:uFillTx/>
                <a:latin typeface="+mj-lt"/>
                <a:ea typeface="+mj-ea"/>
                <a:cs typeface="Arial" pitchFamily="34" charset="0"/>
              </a:rPr>
              <a:t>Physical component…</a:t>
            </a:r>
            <a:endParaRPr kumimoji="0" lang="en-US" sz="5000" b="0" i="0" u="none" strike="noStrike" kern="1200" cap="none" spc="0" normalizeH="0" baseline="0" noProof="0" dirty="0">
              <a:ln>
                <a:noFill/>
              </a:ln>
              <a:solidFill>
                <a:schemeClr val="tx2"/>
              </a:solidFill>
              <a:effectLst/>
              <a:uLnTx/>
              <a:uFillTx/>
              <a:latin typeface="+mj-lt"/>
              <a:ea typeface="+mj-ea"/>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8229600" cy="4389120"/>
          </a:xfrm>
        </p:spPr>
        <p:txBody>
          <a:bodyPr/>
          <a:lstStyle/>
          <a:p>
            <a:r>
              <a:rPr lang="en-US" dirty="0" smtClean="0"/>
              <a:t>Mental Health- Is a state of balance between individual and surrounding..</a:t>
            </a:r>
          </a:p>
          <a:p>
            <a:r>
              <a:rPr lang="en-US" dirty="0" smtClean="0"/>
              <a:t>Easy to say if its grossly abnormal but difficult in minor disturbances. </a:t>
            </a:r>
          </a:p>
          <a:p>
            <a:r>
              <a:rPr lang="en-US" dirty="0" smtClean="0"/>
              <a:t>     Distinction between mental and physical health is artificial.</a:t>
            </a:r>
            <a:endParaRPr lang="en-US" dirty="0"/>
          </a:p>
        </p:txBody>
      </p:sp>
      <p:sp>
        <p:nvSpPr>
          <p:cNvPr id="4" name="Title 1"/>
          <p:cNvSpPr>
            <a:spLocks noGrp="1"/>
          </p:cNvSpPr>
          <p:nvPr>
            <p:ph type="title"/>
          </p:nvPr>
        </p:nvSpPr>
        <p:spPr>
          <a:xfrm>
            <a:off x="609600" y="304800"/>
            <a:ext cx="8229600" cy="1143000"/>
          </a:xfrm>
        </p:spPr>
        <p:txBody>
          <a:bodyPr/>
          <a:lstStyle/>
          <a:p>
            <a:r>
              <a:rPr lang="en-US" dirty="0" smtClean="0"/>
              <a:t>Mental component-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Social component</a:t>
            </a:r>
            <a:endParaRPr lang="en-US" dirty="0"/>
          </a:p>
        </p:txBody>
      </p:sp>
      <p:sp>
        <p:nvSpPr>
          <p:cNvPr id="3" name="Content Placeholder 2"/>
          <p:cNvSpPr>
            <a:spLocks noGrp="1"/>
          </p:cNvSpPr>
          <p:nvPr>
            <p:ph idx="1"/>
          </p:nvPr>
        </p:nvSpPr>
        <p:spPr/>
        <p:txBody>
          <a:bodyPr/>
          <a:lstStyle/>
          <a:p>
            <a:r>
              <a:rPr lang="en-US" dirty="0" smtClean="0"/>
              <a:t>Social health is an aspect of health that includes social relationships as part of broader concept of health.</a:t>
            </a:r>
          </a:p>
          <a:p>
            <a:r>
              <a:rPr lang="en-US" dirty="0" smtClean="0"/>
              <a:t>It has two elements:</a:t>
            </a:r>
          </a:p>
          <a:p>
            <a:r>
              <a:rPr lang="en-US" b="1" dirty="0" smtClean="0"/>
              <a:t>Individual and societal</a:t>
            </a:r>
          </a:p>
          <a:p>
            <a:r>
              <a:rPr lang="en-US" dirty="0" smtClean="0"/>
              <a:t>The less isolated, the greater the sense of control &amp; empowerment, &amp; the more socially integrated a person is, the less they suffer from a range of physical &amp; mental disorders.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a:t>
            </a:r>
            <a:r>
              <a:rPr lang="en-US" i="1" dirty="0" smtClean="0"/>
              <a:t>Regional framework for health promotion in the Western Pacific Region 2002-05 stresses the role of </a:t>
            </a:r>
            <a:r>
              <a:rPr lang="en-US" b="1" i="1" dirty="0" smtClean="0"/>
              <a:t>social capital </a:t>
            </a:r>
            <a:r>
              <a:rPr lang="en-US" dirty="0" smtClean="0"/>
              <a:t>in</a:t>
            </a:r>
            <a:r>
              <a:rPr lang="en-US" b="1" i="1" dirty="0" smtClean="0"/>
              <a:t> </a:t>
            </a:r>
            <a:r>
              <a:rPr lang="en-US" dirty="0" smtClean="0"/>
              <a:t>health promotion.</a:t>
            </a:r>
          </a:p>
          <a:p>
            <a:endParaRPr lang="en-US" b="1" i="1" dirty="0" smtClean="0"/>
          </a:p>
          <a:p>
            <a:r>
              <a:rPr lang="en-US" b="1" i="1" dirty="0" smtClean="0"/>
              <a:t>social capital - </a:t>
            </a:r>
            <a:r>
              <a:rPr lang="en-US" dirty="0" smtClean="0"/>
              <a:t>trust, social interaction &amp; social </a:t>
            </a:r>
          </a:p>
          <a:p>
            <a:pPr>
              <a:buNone/>
            </a:pPr>
            <a:r>
              <a:rPr lang="en-US" dirty="0" smtClean="0"/>
              <a:t>                                connections</a:t>
            </a:r>
          </a:p>
          <a:p>
            <a:endParaRPr lang="en-US" dirty="0"/>
          </a:p>
        </p:txBody>
      </p:sp>
      <p:sp>
        <p:nvSpPr>
          <p:cNvPr id="4" name="Title 1"/>
          <p:cNvSpPr>
            <a:spLocks noGrp="1"/>
          </p:cNvSpPr>
          <p:nvPr>
            <p:ph type="title"/>
          </p:nvPr>
        </p:nvSpPr>
        <p:spPr>
          <a:xfrm>
            <a:off x="457200" y="381000"/>
            <a:ext cx="8229600" cy="1143000"/>
          </a:xfrm>
        </p:spPr>
        <p:txBody>
          <a:bodyPr>
            <a:normAutofit/>
          </a:bodyPr>
          <a:lstStyle/>
          <a:p>
            <a:r>
              <a:rPr lang="en-US" dirty="0" smtClean="0"/>
              <a:t>Social component          (Contd.)</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r>
              <a:rPr lang="en-US" sz="4000" dirty="0" smtClean="0">
                <a:cs typeface="Arial" pitchFamily="34" charset="0"/>
              </a:rPr>
              <a:t>Spiritual</a:t>
            </a:r>
          </a:p>
          <a:p>
            <a:pPr marL="514350" indent="-514350"/>
            <a:r>
              <a:rPr lang="en-US" sz="4000" dirty="0" smtClean="0">
                <a:cs typeface="Arial" pitchFamily="34" charset="0"/>
              </a:rPr>
              <a:t>Vocational</a:t>
            </a:r>
          </a:p>
          <a:p>
            <a:pPr marL="514350" indent="-514350"/>
            <a:r>
              <a:rPr lang="en-US" sz="4000" dirty="0" smtClean="0">
                <a:cs typeface="Arial" pitchFamily="34" charset="0"/>
              </a:rPr>
              <a:t>Socio-economic….etc</a:t>
            </a:r>
          </a:p>
          <a:p>
            <a:pPr>
              <a:buNone/>
            </a:pPr>
            <a:endParaRPr lang="en-US" dirty="0"/>
          </a:p>
        </p:txBody>
      </p:sp>
      <p:sp>
        <p:nvSpPr>
          <p:cNvPr id="4" name="Title 1"/>
          <p:cNvSpPr>
            <a:spLocks noGrp="1"/>
          </p:cNvSpPr>
          <p:nvPr>
            <p:ph type="title"/>
          </p:nvPr>
        </p:nvSpPr>
        <p:spPr>
          <a:xfrm>
            <a:off x="609600" y="457200"/>
            <a:ext cx="8229600" cy="1143000"/>
          </a:xfrm>
        </p:spPr>
        <p:txBody>
          <a:bodyPr/>
          <a:lstStyle/>
          <a:p>
            <a:r>
              <a:rPr lang="en-US" dirty="0" smtClean="0"/>
              <a:t>Other components/dimensions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Positive health describes a state beyond the mere absence of disease.</a:t>
            </a:r>
          </a:p>
          <a:p>
            <a:r>
              <a:rPr lang="en-US" dirty="0" err="1" smtClean="0"/>
              <a:t>Operationalised</a:t>
            </a:r>
            <a:r>
              <a:rPr lang="en-US" dirty="0" smtClean="0"/>
              <a:t> by a combination of excellent status on biological, subjective, and functional measures</a:t>
            </a:r>
          </a:p>
          <a:p>
            <a:r>
              <a:rPr lang="en-US" dirty="0" smtClean="0"/>
              <a:t>Positive health predicts increased longevity (correcting for quality of life), decreased health costs, better mental health in aging, and better prognosis when illness strikes.</a:t>
            </a:r>
            <a:endParaRPr lang="en-US" dirty="0"/>
          </a:p>
        </p:txBody>
      </p:sp>
      <p:sp>
        <p:nvSpPr>
          <p:cNvPr id="4" name="Title 1"/>
          <p:cNvSpPr>
            <a:spLocks noGrp="1"/>
          </p:cNvSpPr>
          <p:nvPr>
            <p:ph type="title"/>
          </p:nvPr>
        </p:nvSpPr>
        <p:spPr>
          <a:xfrm>
            <a:off x="457200" y="304800"/>
            <a:ext cx="8229600" cy="1066800"/>
          </a:xfrm>
        </p:spPr>
        <p:txBody>
          <a:bodyPr>
            <a:normAutofit/>
          </a:bodyPr>
          <a:lstStyle/>
          <a:p>
            <a:r>
              <a:rPr lang="en-US" dirty="0" smtClean="0">
                <a:latin typeface="+mj-lt"/>
                <a:cs typeface="Arial" pitchFamily="34" charset="0"/>
              </a:rPr>
              <a:t>Positive Health</a:t>
            </a:r>
            <a:endParaRPr lang="en-US" dirty="0">
              <a:latin typeface="+mj-lt"/>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dirty="0" smtClean="0"/>
              <a:t>Health Paradigm</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a:srcRect/>
          <a:stretch>
            <a:fillRect/>
          </a:stretch>
        </p:blipFill>
        <p:spPr bwMode="auto">
          <a:xfrm>
            <a:off x="1066800" y="1598481"/>
            <a:ext cx="6172200" cy="52595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696200" cy="685800"/>
          </a:xfrm>
        </p:spPr>
        <p:txBody>
          <a:bodyPr>
            <a:normAutofit fontScale="90000"/>
          </a:bodyPr>
          <a:lstStyle/>
          <a:p>
            <a:r>
              <a:rPr lang="en-US" dirty="0" smtClean="0">
                <a:latin typeface="+mj-lt"/>
              </a:rPr>
              <a:t>Determinants   of   Health</a:t>
            </a:r>
            <a:endParaRPr lang="en-US" dirty="0">
              <a:latin typeface="+mj-lt"/>
            </a:endParaRPr>
          </a:p>
        </p:txBody>
      </p:sp>
      <p:graphicFrame>
        <p:nvGraphicFramePr>
          <p:cNvPr id="4" name="Content Placeholder 3"/>
          <p:cNvGraphicFramePr>
            <a:graphicFrameLocks noGrp="1"/>
          </p:cNvGraphicFramePr>
          <p:nvPr>
            <p:ph idx="1"/>
          </p:nvPr>
        </p:nvGraphicFramePr>
        <p:xfrm>
          <a:off x="0" y="685800"/>
          <a:ext cx="9144000"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1143000"/>
          </a:xfrm>
        </p:spPr>
        <p:txBody>
          <a:bodyPr/>
          <a:lstStyle/>
          <a:p>
            <a:r>
              <a:rPr lang="en-US" dirty="0" smtClean="0">
                <a:latin typeface="+mj-lt"/>
                <a:cs typeface="Arial" pitchFamily="34" charset="0"/>
              </a:rPr>
              <a:t>Concept of Well-being</a:t>
            </a:r>
            <a:endParaRPr lang="en-US" dirty="0">
              <a:latin typeface="+mj-lt"/>
              <a:cs typeface="Arial" pitchFamily="34" charset="0"/>
            </a:endParaRPr>
          </a:p>
        </p:txBody>
      </p:sp>
      <p:sp>
        <p:nvSpPr>
          <p:cNvPr id="3" name="Content Placeholder 2"/>
          <p:cNvSpPr>
            <a:spLocks noGrp="1"/>
          </p:cNvSpPr>
          <p:nvPr>
            <p:ph idx="1"/>
          </p:nvPr>
        </p:nvSpPr>
        <p:spPr/>
        <p:txBody>
          <a:bodyPr/>
          <a:lstStyle/>
          <a:p>
            <a:pPr>
              <a:buNone/>
            </a:pPr>
            <a:r>
              <a:rPr lang="en-US" dirty="0" smtClean="0">
                <a:latin typeface="+mj-lt"/>
                <a:cs typeface="Arial" pitchFamily="34" charset="0"/>
              </a:rPr>
              <a:t>	</a:t>
            </a:r>
            <a:r>
              <a:rPr lang="en-US" sz="2800" dirty="0" smtClean="0">
                <a:latin typeface="+mj-lt"/>
                <a:cs typeface="Arial" pitchFamily="34" charset="0"/>
              </a:rPr>
              <a:t>Components</a:t>
            </a:r>
          </a:p>
          <a:p>
            <a:pPr>
              <a:buNone/>
            </a:pPr>
            <a:endParaRPr lang="en-US" sz="2800" dirty="0" smtClean="0">
              <a:latin typeface="+mj-lt"/>
              <a:cs typeface="Arial" pitchFamily="34" charset="0"/>
            </a:endParaRPr>
          </a:p>
          <a:p>
            <a:pPr>
              <a:buNone/>
            </a:pPr>
            <a:r>
              <a:rPr lang="en-US" sz="2800" dirty="0" smtClean="0">
                <a:latin typeface="+mj-lt"/>
                <a:cs typeface="Arial" pitchFamily="34" charset="0"/>
              </a:rPr>
              <a:t>	 Objective components</a:t>
            </a:r>
          </a:p>
          <a:p>
            <a:pPr lvl="2"/>
            <a:r>
              <a:rPr lang="en-US" sz="2400" dirty="0" smtClean="0">
                <a:latin typeface="+mj-lt"/>
                <a:cs typeface="Arial" pitchFamily="34" charset="0"/>
              </a:rPr>
              <a:t>Standard of living </a:t>
            </a:r>
          </a:p>
          <a:p>
            <a:pPr lvl="2"/>
            <a:r>
              <a:rPr lang="en-US" sz="2400" dirty="0" smtClean="0">
                <a:latin typeface="+mj-lt"/>
                <a:cs typeface="Arial" pitchFamily="34" charset="0"/>
              </a:rPr>
              <a:t>level of living</a:t>
            </a:r>
          </a:p>
          <a:p>
            <a:pPr lvl="2">
              <a:buNone/>
            </a:pPr>
            <a:endParaRPr lang="en-US" sz="2400" dirty="0" smtClean="0">
              <a:latin typeface="+mj-lt"/>
              <a:cs typeface="Arial" pitchFamily="34" charset="0"/>
            </a:endParaRPr>
          </a:p>
          <a:p>
            <a:pPr lvl="1">
              <a:buNone/>
            </a:pPr>
            <a:r>
              <a:rPr lang="en-US" sz="2800" dirty="0" smtClean="0">
                <a:latin typeface="+mj-lt"/>
                <a:cs typeface="Arial" pitchFamily="34" charset="0"/>
              </a:rPr>
              <a:t>Subjective component</a:t>
            </a:r>
          </a:p>
          <a:p>
            <a:pPr lvl="2"/>
            <a:r>
              <a:rPr lang="en-US" sz="2400" dirty="0" smtClean="0">
                <a:latin typeface="+mj-lt"/>
                <a:cs typeface="Arial" pitchFamily="34" charset="0"/>
              </a:rPr>
              <a:t>Quality of life</a:t>
            </a:r>
          </a:p>
          <a:p>
            <a:pPr>
              <a:buNone/>
            </a:pPr>
            <a:r>
              <a:rPr lang="en-US" dirty="0" smtClean="0">
                <a:latin typeface="+mj-lt"/>
                <a:cs typeface="Arial" pitchFamily="34" charset="0"/>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lstStyle/>
          <a:p>
            <a:r>
              <a:rPr lang="en-US" dirty="0" smtClean="0">
                <a:latin typeface="+mj-lt"/>
                <a:cs typeface="Arial" pitchFamily="34" charset="0"/>
              </a:rPr>
              <a:t>Standard of living</a:t>
            </a:r>
            <a:endParaRPr lang="en-US" dirty="0">
              <a:latin typeface="+mj-lt"/>
              <a:cs typeface="Arial" pitchFamily="34" charset="0"/>
            </a:endParaRPr>
          </a:p>
        </p:txBody>
      </p:sp>
      <p:sp>
        <p:nvSpPr>
          <p:cNvPr id="3" name="Content Placeholder 2"/>
          <p:cNvSpPr>
            <a:spLocks noGrp="1"/>
          </p:cNvSpPr>
          <p:nvPr>
            <p:ph idx="1"/>
          </p:nvPr>
        </p:nvSpPr>
        <p:spPr/>
        <p:txBody>
          <a:bodyPr/>
          <a:lstStyle/>
          <a:p>
            <a:r>
              <a:rPr lang="en-US" dirty="0" smtClean="0">
                <a:latin typeface="+mj-lt"/>
                <a:cs typeface="Arial" pitchFamily="34" charset="0"/>
              </a:rPr>
              <a:t>Refers to the usual scale of our expenditure, the goods we consume and the service we enjoy. It includes the level of education, employment status, food, dress, house, amusement and comforts of modern living.</a:t>
            </a:r>
          </a:p>
          <a:p>
            <a:endParaRPr lang="en-US" dirty="0" smtClean="0">
              <a:latin typeface="+mj-lt"/>
              <a:cs typeface="Arial" pitchFamily="34" charset="0"/>
            </a:endParaRPr>
          </a:p>
          <a:p>
            <a:r>
              <a:rPr lang="en-US" dirty="0" smtClean="0">
                <a:latin typeface="+mj-lt"/>
                <a:cs typeface="Arial" pitchFamily="34" charset="0"/>
              </a:rPr>
              <a:t>WHO: “Income &amp; occupation, standard of housing, sanitation and nutrition, the level of provision of health, educational, recreational and other services.</a:t>
            </a:r>
          </a:p>
          <a:p>
            <a:endParaRPr lang="en-US" dirty="0">
              <a:latin typeface="+mj-lt"/>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1143000"/>
          </a:xfrm>
        </p:spPr>
        <p:txBody>
          <a:bodyPr/>
          <a:lstStyle/>
          <a:p>
            <a:r>
              <a:rPr lang="en-US" dirty="0" smtClean="0">
                <a:latin typeface="+mj-lt"/>
                <a:cs typeface="Arial" pitchFamily="34" charset="0"/>
              </a:rPr>
              <a:t>Framework</a:t>
            </a:r>
            <a:endParaRPr lang="en-US" dirty="0">
              <a:latin typeface="+mj-lt"/>
              <a:cs typeface="Arial" pitchFamily="34" charset="0"/>
            </a:endParaRPr>
          </a:p>
        </p:txBody>
      </p:sp>
      <p:sp>
        <p:nvSpPr>
          <p:cNvPr id="3" name="Content Placeholder 2"/>
          <p:cNvSpPr>
            <a:spLocks noGrp="1"/>
          </p:cNvSpPr>
          <p:nvPr>
            <p:ph idx="1"/>
          </p:nvPr>
        </p:nvSpPr>
        <p:spPr>
          <a:xfrm>
            <a:off x="609600" y="1447800"/>
            <a:ext cx="8229600" cy="4648200"/>
          </a:xfrm>
        </p:spPr>
        <p:txBody>
          <a:bodyPr>
            <a:noAutofit/>
          </a:bodyPr>
          <a:lstStyle/>
          <a:p>
            <a:pPr lvl="1"/>
            <a:r>
              <a:rPr lang="en-US" sz="2200" dirty="0" smtClean="0"/>
              <a:t>Introduction</a:t>
            </a:r>
          </a:p>
          <a:p>
            <a:pPr lvl="1"/>
            <a:r>
              <a:rPr lang="en-US" sz="2200" dirty="0" smtClean="0"/>
              <a:t>Changing Concept of Health</a:t>
            </a:r>
          </a:p>
          <a:p>
            <a:pPr lvl="1"/>
            <a:r>
              <a:rPr lang="en-US" sz="2200" dirty="0" smtClean="0"/>
              <a:t>WHO definition of health</a:t>
            </a:r>
          </a:p>
          <a:p>
            <a:pPr lvl="1"/>
            <a:r>
              <a:rPr lang="en-US" sz="2200" dirty="0" smtClean="0"/>
              <a:t>Positive Health</a:t>
            </a:r>
          </a:p>
          <a:p>
            <a:pPr lvl="1"/>
            <a:r>
              <a:rPr lang="en-US" sz="2200" dirty="0" smtClean="0"/>
              <a:t>Health Paradigm</a:t>
            </a:r>
          </a:p>
          <a:p>
            <a:pPr lvl="1"/>
            <a:r>
              <a:rPr lang="en-US" sz="2200" dirty="0" smtClean="0"/>
              <a:t>Determinants of Health</a:t>
            </a:r>
          </a:p>
          <a:p>
            <a:pPr lvl="1"/>
            <a:r>
              <a:rPr lang="en-US" sz="2200" dirty="0" smtClean="0"/>
              <a:t>Concept of Well-being</a:t>
            </a:r>
          </a:p>
          <a:p>
            <a:pPr lvl="1"/>
            <a:r>
              <a:rPr lang="en-US" sz="2200" dirty="0" smtClean="0"/>
              <a:t>Indicators of Health</a:t>
            </a:r>
          </a:p>
          <a:p>
            <a:pPr lvl="1"/>
            <a:r>
              <a:rPr lang="en-US" sz="2200" dirty="0" smtClean="0"/>
              <a:t>Concept of Disease</a:t>
            </a:r>
          </a:p>
          <a:p>
            <a:pPr lvl="1"/>
            <a:r>
              <a:rPr lang="en-US" sz="2200" dirty="0" smtClean="0"/>
              <a:t>Causation of disease</a:t>
            </a:r>
          </a:p>
          <a:p>
            <a:pPr lvl="1"/>
            <a:r>
              <a:rPr lang="en-US" sz="2200" dirty="0" smtClean="0"/>
              <a:t>Health and Illness</a:t>
            </a:r>
          </a:p>
          <a:p>
            <a:pPr lvl="1"/>
            <a:r>
              <a:rPr lang="en-US" sz="2200" dirty="0" smtClean="0"/>
              <a:t>Natural History of Disease</a:t>
            </a:r>
          </a:p>
          <a:p>
            <a:pPr lvl="1"/>
            <a:r>
              <a:rPr lang="en-US" sz="2200" dirty="0" smtClean="0"/>
              <a:t>References</a:t>
            </a:r>
          </a:p>
          <a:p>
            <a:endParaRPr lang="en-US" sz="2400" dirty="0">
              <a:latin typeface="+mj-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normAutofit fontScale="90000"/>
          </a:bodyPr>
          <a:lstStyle/>
          <a:p>
            <a:r>
              <a:rPr lang="en-US" dirty="0" smtClean="0">
                <a:latin typeface="+mj-lt"/>
                <a:cs typeface="Arial" pitchFamily="34" charset="0"/>
              </a:rPr>
              <a:t>Level of living</a:t>
            </a:r>
            <a:endParaRPr lang="en-US" dirty="0">
              <a:latin typeface="+mj-lt"/>
              <a:cs typeface="Arial" pitchFamily="34"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mj-lt"/>
                <a:cs typeface="Arial" pitchFamily="34" charset="0"/>
              </a:rPr>
              <a:t>Used in US</a:t>
            </a:r>
          </a:p>
          <a:p>
            <a:r>
              <a:rPr lang="en-US" dirty="0" smtClean="0">
                <a:latin typeface="+mj-lt"/>
                <a:cs typeface="Arial" pitchFamily="34" charset="0"/>
              </a:rPr>
              <a:t>9 Components</a:t>
            </a:r>
          </a:p>
          <a:p>
            <a:pPr lvl="1"/>
            <a:r>
              <a:rPr lang="en-US" dirty="0" smtClean="0">
                <a:latin typeface="+mj-lt"/>
                <a:cs typeface="Arial" pitchFamily="34" charset="0"/>
              </a:rPr>
              <a:t>Health, </a:t>
            </a:r>
          </a:p>
          <a:p>
            <a:pPr lvl="1"/>
            <a:r>
              <a:rPr lang="en-US" dirty="0" smtClean="0">
                <a:latin typeface="+mj-lt"/>
                <a:cs typeface="Arial" pitchFamily="34" charset="0"/>
              </a:rPr>
              <a:t>food consumption, </a:t>
            </a:r>
          </a:p>
          <a:p>
            <a:pPr lvl="1"/>
            <a:r>
              <a:rPr lang="en-US" dirty="0" smtClean="0">
                <a:latin typeface="+mj-lt"/>
                <a:cs typeface="Arial" pitchFamily="34" charset="0"/>
              </a:rPr>
              <a:t>education, </a:t>
            </a:r>
          </a:p>
          <a:p>
            <a:pPr lvl="1"/>
            <a:r>
              <a:rPr lang="en-US" dirty="0" smtClean="0">
                <a:latin typeface="+mj-lt"/>
                <a:cs typeface="Arial" pitchFamily="34" charset="0"/>
              </a:rPr>
              <a:t>occupation and working condition</a:t>
            </a:r>
          </a:p>
          <a:p>
            <a:pPr lvl="1"/>
            <a:r>
              <a:rPr lang="en-US" dirty="0" smtClean="0">
                <a:latin typeface="+mj-lt"/>
                <a:cs typeface="Arial" pitchFamily="34" charset="0"/>
              </a:rPr>
              <a:t>Housing,</a:t>
            </a:r>
          </a:p>
          <a:p>
            <a:pPr lvl="1"/>
            <a:r>
              <a:rPr lang="en-US" dirty="0" smtClean="0">
                <a:latin typeface="+mj-lt"/>
                <a:cs typeface="Arial" pitchFamily="34" charset="0"/>
              </a:rPr>
              <a:t>Social security</a:t>
            </a:r>
          </a:p>
          <a:p>
            <a:pPr lvl="1"/>
            <a:r>
              <a:rPr lang="en-US" dirty="0" smtClean="0">
                <a:latin typeface="+mj-lt"/>
                <a:cs typeface="Arial" pitchFamily="34" charset="0"/>
              </a:rPr>
              <a:t>Clothing</a:t>
            </a:r>
          </a:p>
          <a:p>
            <a:pPr lvl="1"/>
            <a:r>
              <a:rPr lang="en-US" dirty="0" smtClean="0">
                <a:latin typeface="+mj-lt"/>
                <a:cs typeface="Arial" pitchFamily="34" charset="0"/>
              </a:rPr>
              <a:t>Recreation and leisure</a:t>
            </a:r>
          </a:p>
          <a:p>
            <a:pPr lvl="1"/>
            <a:r>
              <a:rPr lang="en-US" dirty="0" smtClean="0">
                <a:latin typeface="+mj-lt"/>
                <a:cs typeface="Arial" pitchFamily="34" charset="0"/>
              </a:rPr>
              <a:t>Human right</a:t>
            </a:r>
          </a:p>
          <a:p>
            <a:endParaRPr lang="en-US" dirty="0">
              <a:latin typeface="+mj-lt"/>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smtClean="0">
                <a:latin typeface="+mj-lt"/>
                <a:cs typeface="Arial" pitchFamily="34" charset="0"/>
              </a:rPr>
              <a:t>Quality of life</a:t>
            </a:r>
            <a:endParaRPr lang="en-US" dirty="0">
              <a:latin typeface="+mj-lt"/>
              <a:cs typeface="Arial" pitchFamily="34" charset="0"/>
            </a:endParaRPr>
          </a:p>
        </p:txBody>
      </p:sp>
      <p:sp>
        <p:nvSpPr>
          <p:cNvPr id="3" name="Content Placeholder 2"/>
          <p:cNvSpPr>
            <a:spLocks noGrp="1"/>
          </p:cNvSpPr>
          <p:nvPr>
            <p:ph idx="1"/>
          </p:nvPr>
        </p:nvSpPr>
        <p:spPr/>
        <p:txBody>
          <a:bodyPr/>
          <a:lstStyle/>
          <a:p>
            <a:r>
              <a:rPr lang="en-US" dirty="0" smtClean="0">
                <a:latin typeface="+mj-lt"/>
                <a:cs typeface="Arial" pitchFamily="34" charset="0"/>
              </a:rPr>
              <a:t>The </a:t>
            </a:r>
            <a:r>
              <a:rPr lang="en-US" b="1" dirty="0" smtClean="0">
                <a:latin typeface="+mj-lt"/>
                <a:cs typeface="Arial" pitchFamily="34" charset="0"/>
              </a:rPr>
              <a:t>condition of life </a:t>
            </a:r>
            <a:r>
              <a:rPr lang="en-US" dirty="0" smtClean="0">
                <a:latin typeface="+mj-lt"/>
                <a:cs typeface="Arial" pitchFamily="34" charset="0"/>
              </a:rPr>
              <a:t>resulting from the combination of the effects of the complete range of factors such as those </a:t>
            </a:r>
            <a:r>
              <a:rPr lang="en-US" b="1" dirty="0" smtClean="0">
                <a:latin typeface="+mj-lt"/>
                <a:cs typeface="Arial" pitchFamily="34" charset="0"/>
              </a:rPr>
              <a:t>determining health, happiness</a:t>
            </a:r>
            <a:r>
              <a:rPr lang="en-US" dirty="0" smtClean="0">
                <a:latin typeface="+mj-lt"/>
                <a:cs typeface="Arial" pitchFamily="34" charset="0"/>
              </a:rPr>
              <a:t>(including comfort in the physical environment and the satisfying occupation), </a:t>
            </a:r>
            <a:r>
              <a:rPr lang="en-US" b="1" dirty="0" smtClean="0">
                <a:latin typeface="+mj-lt"/>
                <a:cs typeface="Arial" pitchFamily="34" charset="0"/>
              </a:rPr>
              <a:t>education, social and intellectual attainments, freedom of action, justice and freedom of expression</a:t>
            </a:r>
            <a:r>
              <a:rPr lang="en-US" dirty="0" smtClean="0">
                <a:latin typeface="+mj-lt"/>
                <a:cs typeface="Arial" pitchFamily="34" charset="0"/>
              </a:rPr>
              <a:t>.</a:t>
            </a:r>
          </a:p>
          <a:p>
            <a:r>
              <a:rPr lang="en-US" dirty="0" smtClean="0">
                <a:latin typeface="+mj-lt"/>
                <a:cs typeface="Arial" pitchFamily="34" charset="0"/>
              </a:rPr>
              <a:t> A composite measure of physical, mental and social well-being as perceived by each individual or group of individuals. </a:t>
            </a:r>
            <a:endParaRPr lang="en-US" dirty="0">
              <a:latin typeface="+mj-lt"/>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US" dirty="0" smtClean="0">
                <a:latin typeface="+mj-lt"/>
              </a:rPr>
              <a:t>Indicators of Health</a:t>
            </a:r>
            <a:endParaRPr lang="en-US" dirty="0">
              <a:latin typeface="+mj-lt"/>
            </a:endParaRPr>
          </a:p>
        </p:txBody>
      </p:sp>
      <p:sp>
        <p:nvSpPr>
          <p:cNvPr id="3" name="Content Placeholder 2"/>
          <p:cNvSpPr>
            <a:spLocks noGrp="1"/>
          </p:cNvSpPr>
          <p:nvPr>
            <p:ph idx="1"/>
          </p:nvPr>
        </p:nvSpPr>
        <p:spPr/>
        <p:txBody>
          <a:bodyPr>
            <a:normAutofit/>
          </a:bodyPr>
          <a:lstStyle/>
          <a:p>
            <a:endParaRPr lang="en-US" dirty="0"/>
          </a:p>
        </p:txBody>
      </p:sp>
      <p:pic>
        <p:nvPicPr>
          <p:cNvPr id="3074" name="Picture 2"/>
          <p:cNvPicPr>
            <a:picLocks noChangeAspect="1" noChangeArrowheads="1"/>
          </p:cNvPicPr>
          <p:nvPr/>
        </p:nvPicPr>
        <p:blipFill>
          <a:blip r:embed="rId3"/>
          <a:srcRect/>
          <a:stretch>
            <a:fillRect/>
          </a:stretch>
        </p:blipFill>
        <p:spPr bwMode="auto">
          <a:xfrm>
            <a:off x="533400" y="1676400"/>
            <a:ext cx="8153400" cy="4629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19200"/>
          </a:xfrm>
        </p:spPr>
        <p:txBody>
          <a:bodyPr/>
          <a:lstStyle/>
          <a:p>
            <a:r>
              <a:rPr lang="en-US" dirty="0" smtClean="0">
                <a:latin typeface="+mj-lt"/>
                <a:cs typeface="Arial" pitchFamily="34" charset="0"/>
              </a:rPr>
              <a:t>Physical Quality of Life Index</a:t>
            </a:r>
            <a:endParaRPr lang="en-US" dirty="0">
              <a:latin typeface="+mj-lt"/>
              <a:cs typeface="Arial" pitchFamily="34" charset="0"/>
            </a:endParaRPr>
          </a:p>
        </p:txBody>
      </p:sp>
      <p:sp>
        <p:nvSpPr>
          <p:cNvPr id="3" name="Content Placeholder 2"/>
          <p:cNvSpPr>
            <a:spLocks noGrp="1"/>
          </p:cNvSpPr>
          <p:nvPr>
            <p:ph idx="1"/>
          </p:nvPr>
        </p:nvSpPr>
        <p:spPr/>
        <p:txBody>
          <a:bodyPr/>
          <a:lstStyle/>
          <a:p>
            <a:r>
              <a:rPr lang="en-US" dirty="0" smtClean="0">
                <a:latin typeface="+mj-lt"/>
                <a:cs typeface="Arial" pitchFamily="34" charset="0"/>
              </a:rPr>
              <a:t>Includes</a:t>
            </a:r>
          </a:p>
          <a:p>
            <a:pPr lvl="1">
              <a:buFont typeface="Wingdings" pitchFamily="2" charset="2"/>
              <a:buChar char="v"/>
            </a:pPr>
            <a:r>
              <a:rPr lang="en-US" dirty="0" smtClean="0">
                <a:latin typeface="+mj-lt"/>
                <a:cs typeface="Arial" pitchFamily="34" charset="0"/>
              </a:rPr>
              <a:t>Infant mortality</a:t>
            </a:r>
          </a:p>
          <a:p>
            <a:pPr lvl="1">
              <a:buFont typeface="Wingdings" pitchFamily="2" charset="2"/>
              <a:buChar char="v"/>
            </a:pPr>
            <a:r>
              <a:rPr lang="en-US" dirty="0" smtClean="0">
                <a:latin typeface="+mj-lt"/>
                <a:cs typeface="Arial" pitchFamily="34" charset="0"/>
              </a:rPr>
              <a:t>Life expectancy at age one and </a:t>
            </a:r>
          </a:p>
          <a:p>
            <a:pPr lvl="1">
              <a:buFont typeface="Wingdings" pitchFamily="2" charset="2"/>
              <a:buChar char="v"/>
            </a:pPr>
            <a:r>
              <a:rPr lang="en-US" dirty="0" smtClean="0">
                <a:latin typeface="+mj-lt"/>
                <a:cs typeface="Arial" pitchFamily="34" charset="0"/>
              </a:rPr>
              <a:t>Literacy</a:t>
            </a:r>
          </a:p>
          <a:p>
            <a:r>
              <a:rPr lang="en-US" dirty="0" smtClean="0">
                <a:latin typeface="+mj-lt"/>
                <a:cs typeface="Arial" pitchFamily="34" charset="0"/>
              </a:rPr>
              <a:t> Scale 0 to 100 = worst to best</a:t>
            </a:r>
          </a:p>
          <a:p>
            <a:r>
              <a:rPr lang="en-US" dirty="0" smtClean="0">
                <a:latin typeface="+mj-lt"/>
                <a:cs typeface="Arial" pitchFamily="34" charset="0"/>
              </a:rPr>
              <a:t>‘Money is not everything’</a:t>
            </a:r>
          </a:p>
          <a:p>
            <a:r>
              <a:rPr lang="en-US" dirty="0" smtClean="0">
                <a:latin typeface="+mj-lt"/>
                <a:cs typeface="Arial" pitchFamily="34" charset="0"/>
              </a:rPr>
              <a:t>Does not measure economic growth</a:t>
            </a:r>
          </a:p>
          <a:p>
            <a:r>
              <a:rPr lang="en-US" dirty="0" smtClean="0">
                <a:latin typeface="+mj-lt"/>
                <a:cs typeface="Arial" pitchFamily="34" charset="0"/>
              </a:rPr>
              <a:t>Measures social, economic and political policies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fontScale="90000"/>
          </a:bodyPr>
          <a:lstStyle/>
          <a:p>
            <a:r>
              <a:rPr lang="en-US" dirty="0" smtClean="0">
                <a:latin typeface="+mj-lt"/>
                <a:cs typeface="Arial" pitchFamily="34" charset="0"/>
              </a:rPr>
              <a:t>Human Development Index (HDI)</a:t>
            </a:r>
            <a:endParaRPr lang="en-US" dirty="0">
              <a:latin typeface="+mj-lt"/>
              <a:cs typeface="Arial" pitchFamily="34" charset="0"/>
            </a:endParaRPr>
          </a:p>
        </p:txBody>
      </p:sp>
      <p:sp>
        <p:nvSpPr>
          <p:cNvPr id="3" name="Content Placeholder 2"/>
          <p:cNvSpPr>
            <a:spLocks noGrp="1"/>
          </p:cNvSpPr>
          <p:nvPr>
            <p:ph idx="1"/>
          </p:nvPr>
        </p:nvSpPr>
        <p:spPr/>
        <p:txBody>
          <a:bodyPr/>
          <a:lstStyle/>
          <a:p>
            <a:r>
              <a:rPr lang="en-US" dirty="0" smtClean="0">
                <a:latin typeface="+mj-lt"/>
                <a:cs typeface="Arial" pitchFamily="34" charset="0"/>
              </a:rPr>
              <a:t>Combines indicators representing 3 dimensions</a:t>
            </a:r>
          </a:p>
          <a:p>
            <a:pPr marL="850392" lvl="1" indent="-457200">
              <a:buFont typeface="+mj-lt"/>
              <a:buAutoNum type="arabicPeriod"/>
            </a:pPr>
            <a:r>
              <a:rPr lang="en-US" dirty="0" smtClean="0">
                <a:latin typeface="+mj-lt"/>
                <a:cs typeface="Arial" pitchFamily="34" charset="0"/>
              </a:rPr>
              <a:t>Longevity – Life expectancy at birth</a:t>
            </a:r>
          </a:p>
          <a:p>
            <a:pPr marL="850392" lvl="1" indent="-457200">
              <a:buFont typeface="+mj-lt"/>
              <a:buAutoNum type="arabicPeriod"/>
            </a:pPr>
            <a:r>
              <a:rPr lang="en-US" dirty="0" smtClean="0">
                <a:latin typeface="+mj-lt"/>
                <a:cs typeface="Arial" pitchFamily="34" charset="0"/>
              </a:rPr>
              <a:t>Knowledge – adult literacy rate &amp; mean year of schooling.</a:t>
            </a:r>
          </a:p>
          <a:p>
            <a:pPr marL="850392" lvl="1" indent="-457200">
              <a:buFont typeface="+mj-lt"/>
              <a:buAutoNum type="arabicPeriod"/>
            </a:pPr>
            <a:r>
              <a:rPr lang="en-US" dirty="0" smtClean="0">
                <a:latin typeface="+mj-lt"/>
                <a:cs typeface="Arial" pitchFamily="34" charset="0"/>
              </a:rPr>
              <a:t>Income – real GDP Per Capita in Purchasing Power Parity(PPP) in US dollars</a:t>
            </a:r>
          </a:p>
          <a:p>
            <a:pPr marL="850392" lvl="1" indent="-457200">
              <a:buNone/>
            </a:pPr>
            <a:endParaRPr lang="en-US" dirty="0" smtClean="0">
              <a:latin typeface="+mj-lt"/>
              <a:cs typeface="Arial" pitchFamily="34" charset="0"/>
            </a:endParaRPr>
          </a:p>
          <a:p>
            <a:r>
              <a:rPr lang="en-US" dirty="0" smtClean="0">
                <a:latin typeface="+mj-lt"/>
                <a:cs typeface="Arial" pitchFamily="34" charset="0"/>
              </a:rPr>
              <a:t> Index =    (Actual value) – (Minimum Value)</a:t>
            </a:r>
          </a:p>
          <a:p>
            <a:pPr>
              <a:buNone/>
            </a:pPr>
            <a:r>
              <a:rPr lang="en-US" dirty="0" smtClean="0">
                <a:latin typeface="+mj-lt"/>
                <a:cs typeface="Arial" pitchFamily="34" charset="0"/>
              </a:rPr>
              <a:t>                   (Maximum value) – (Minimum Value)</a:t>
            </a:r>
          </a:p>
          <a:p>
            <a:endParaRPr lang="en-US" dirty="0" smtClean="0">
              <a:latin typeface="+mj-lt"/>
              <a:cs typeface="Arial" pitchFamily="34" charset="0"/>
            </a:endParaRPr>
          </a:p>
          <a:p>
            <a:endParaRPr lang="en-US" dirty="0">
              <a:latin typeface="+mj-lt"/>
              <a:cs typeface="Arial" pitchFamily="34" charset="0"/>
            </a:endParaRPr>
          </a:p>
        </p:txBody>
      </p:sp>
      <p:cxnSp>
        <p:nvCxnSpPr>
          <p:cNvPr id="6" name="Straight Connector 5"/>
          <p:cNvCxnSpPr/>
          <p:nvPr/>
        </p:nvCxnSpPr>
        <p:spPr>
          <a:xfrm>
            <a:off x="1981200" y="5029200"/>
            <a:ext cx="51054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r>
              <a:rPr lang="en-US" dirty="0" smtClean="0">
                <a:latin typeface="+mj-lt"/>
                <a:cs typeface="Arial" pitchFamily="34" charset="0"/>
              </a:rPr>
              <a:t>Human Poverty Index</a:t>
            </a:r>
            <a:endParaRPr lang="en-US" dirty="0">
              <a:latin typeface="+mj-lt"/>
              <a:cs typeface="Arial" pitchFamily="34" charset="0"/>
            </a:endParaRPr>
          </a:p>
        </p:txBody>
      </p:sp>
      <p:sp>
        <p:nvSpPr>
          <p:cNvPr id="3" name="Content Placeholder 2"/>
          <p:cNvSpPr>
            <a:spLocks noGrp="1"/>
          </p:cNvSpPr>
          <p:nvPr>
            <p:ph idx="1"/>
          </p:nvPr>
        </p:nvSpPr>
        <p:spPr/>
        <p:txBody>
          <a:bodyPr>
            <a:normAutofit/>
          </a:bodyPr>
          <a:lstStyle/>
          <a:p>
            <a:r>
              <a:rPr lang="en-US" dirty="0" smtClean="0">
                <a:latin typeface="+mj-lt"/>
                <a:cs typeface="Arial" pitchFamily="34" charset="0"/>
              </a:rPr>
              <a:t>Introduced in 1997</a:t>
            </a:r>
          </a:p>
          <a:p>
            <a:r>
              <a:rPr lang="en-US" dirty="0" smtClean="0">
                <a:latin typeface="+mj-lt"/>
                <a:cs typeface="Arial" pitchFamily="34" charset="0"/>
              </a:rPr>
              <a:t>Measures deprivation in basic dimensions (Longevity, Knowledge, Income)</a:t>
            </a:r>
          </a:p>
          <a:p>
            <a:r>
              <a:rPr lang="en-US" dirty="0" smtClean="0">
                <a:latin typeface="+mj-lt"/>
                <a:cs typeface="Arial" pitchFamily="34" charset="0"/>
              </a:rPr>
              <a:t>For developing countries(HPI-1)-</a:t>
            </a:r>
          </a:p>
          <a:p>
            <a:pPr marL="850392" lvl="1" indent="-457200">
              <a:buFont typeface="+mj-lt"/>
              <a:buAutoNum type="arabicPeriod"/>
            </a:pPr>
            <a:r>
              <a:rPr lang="en-US" dirty="0" smtClean="0">
                <a:latin typeface="+mj-lt"/>
                <a:cs typeface="Arial" pitchFamily="34" charset="0"/>
              </a:rPr>
              <a:t>A long &amp; healthy life – vulnerability to  death at a relatively early age.</a:t>
            </a:r>
          </a:p>
          <a:p>
            <a:pPr marL="850392" lvl="1" indent="-457200">
              <a:buFont typeface="+mj-lt"/>
              <a:buAutoNum type="arabicPeriod"/>
            </a:pPr>
            <a:r>
              <a:rPr lang="en-US" dirty="0" smtClean="0">
                <a:latin typeface="+mj-lt"/>
                <a:cs typeface="Arial" pitchFamily="34" charset="0"/>
              </a:rPr>
              <a:t>Knowledge – adult literacy rate</a:t>
            </a:r>
          </a:p>
          <a:p>
            <a:pPr marL="850392" lvl="1" indent="-457200">
              <a:buFont typeface="+mj-lt"/>
              <a:buAutoNum type="arabicPeriod"/>
            </a:pPr>
            <a:r>
              <a:rPr lang="en-US" dirty="0" smtClean="0">
                <a:latin typeface="+mj-lt"/>
                <a:cs typeface="Arial" pitchFamily="34" charset="0"/>
              </a:rPr>
              <a:t>Standard of living – average of- %age of population </a:t>
            </a:r>
            <a:r>
              <a:rPr lang="en-US" b="1" dirty="0" smtClean="0">
                <a:latin typeface="+mj-lt"/>
                <a:cs typeface="Arial" pitchFamily="34" charset="0"/>
              </a:rPr>
              <a:t>not using an improved water source </a:t>
            </a:r>
            <a:r>
              <a:rPr lang="en-US" dirty="0" smtClean="0">
                <a:latin typeface="+mj-lt"/>
                <a:cs typeface="Arial" pitchFamily="34" charset="0"/>
              </a:rPr>
              <a:t>&amp; %age of children </a:t>
            </a:r>
            <a:r>
              <a:rPr lang="en-US" b="1" dirty="0" smtClean="0">
                <a:latin typeface="+mj-lt"/>
                <a:cs typeface="Arial" pitchFamily="34" charset="0"/>
              </a:rPr>
              <a:t>under weight</a:t>
            </a:r>
            <a:r>
              <a:rPr lang="en-US" dirty="0" smtClean="0">
                <a:latin typeface="+mj-lt"/>
                <a:cs typeface="Arial" pitchFamily="34" charset="0"/>
              </a:rPr>
              <a:t>-for-age.</a:t>
            </a:r>
            <a:endParaRPr lang="en-US" dirty="0">
              <a:latin typeface="+mj-lt"/>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latin typeface="+mj-lt"/>
              </a:rPr>
              <a:t>Concept of Disease</a:t>
            </a:r>
            <a:endParaRPr lang="en-US" dirty="0">
              <a:latin typeface="+mj-lt"/>
            </a:endParaRPr>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latin typeface="+mj-lt"/>
              </a:rPr>
              <a:t>Concept of Disease</a:t>
            </a:r>
            <a:endParaRPr lang="en-US" dirty="0">
              <a:latin typeface="+mj-lt"/>
            </a:endParaRPr>
          </a:p>
        </p:txBody>
      </p:sp>
      <p:sp>
        <p:nvSpPr>
          <p:cNvPr id="3" name="Content Placeholder 2"/>
          <p:cNvSpPr>
            <a:spLocks noGrp="1"/>
          </p:cNvSpPr>
          <p:nvPr>
            <p:ph idx="1"/>
          </p:nvPr>
        </p:nvSpPr>
        <p:spPr/>
        <p:txBody>
          <a:bodyPr/>
          <a:lstStyle/>
          <a:p>
            <a:r>
              <a:rPr lang="en-US" dirty="0" smtClean="0">
                <a:latin typeface="+mj-lt"/>
              </a:rPr>
              <a:t>“A condition in which body function is impaired, departure from a state of health, an alteration of the human body interrupting the performance of the vital functions.”  - Webster.</a:t>
            </a:r>
          </a:p>
          <a:p>
            <a:r>
              <a:rPr lang="en-US" dirty="0" smtClean="0">
                <a:latin typeface="+mj-lt"/>
              </a:rPr>
              <a:t>Oxford  English Dictionary – the condition of body or some part of organ of body in which its functions are disrupted or deranged.</a:t>
            </a:r>
          </a:p>
          <a:p>
            <a:r>
              <a:rPr lang="en-US" dirty="0" smtClean="0">
                <a:latin typeface="+mj-lt"/>
              </a:rPr>
              <a:t>Ecologically – ‘a maladjustment of human organism to the environment’</a:t>
            </a:r>
          </a:p>
          <a:p>
            <a:r>
              <a:rPr lang="en-US" dirty="0" smtClean="0">
                <a:latin typeface="+mj-lt"/>
              </a:rPr>
              <a:t>Simplest definition – ‘opposite to Health’.</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b="1" dirty="0" smtClean="0">
                <a:latin typeface="+mj-lt"/>
              </a:rPr>
              <a:t>HEALTH AND ILLNESS</a:t>
            </a:r>
            <a:endParaRPr lang="en-US" dirty="0">
              <a:latin typeface="+mj-lt"/>
            </a:endParaRPr>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3"/>
          <a:srcRect/>
          <a:stretch>
            <a:fillRect/>
          </a:stretch>
        </p:blipFill>
        <p:spPr bwMode="auto">
          <a:xfrm>
            <a:off x="533400" y="2057400"/>
            <a:ext cx="8077200" cy="426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The Health-Sickness spectrum</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3"/>
          <a:srcRect/>
          <a:stretch>
            <a:fillRect/>
          </a:stretch>
        </p:blipFill>
        <p:spPr bwMode="auto">
          <a:xfrm>
            <a:off x="0" y="1600199"/>
            <a:ext cx="9144000" cy="52578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US" dirty="0" smtClean="0">
                <a:latin typeface="+mj-lt"/>
                <a:cs typeface="Arial" pitchFamily="34" charset="0"/>
              </a:rPr>
              <a:t>Introduction</a:t>
            </a:r>
            <a:endParaRPr lang="en-US" dirty="0">
              <a:latin typeface="+mj-lt"/>
              <a:cs typeface="Arial" pitchFamily="34" charset="0"/>
            </a:endParaRPr>
          </a:p>
        </p:txBody>
      </p:sp>
      <p:sp>
        <p:nvSpPr>
          <p:cNvPr id="3" name="Content Placeholder 2"/>
          <p:cNvSpPr>
            <a:spLocks noGrp="1"/>
          </p:cNvSpPr>
          <p:nvPr>
            <p:ph idx="1"/>
          </p:nvPr>
        </p:nvSpPr>
        <p:spPr/>
        <p:txBody>
          <a:bodyPr>
            <a:normAutofit/>
          </a:bodyPr>
          <a:lstStyle/>
          <a:p>
            <a:r>
              <a:rPr lang="en-US" dirty="0" smtClean="0">
                <a:latin typeface="+mj-lt"/>
                <a:cs typeface="Arial" pitchFamily="34" charset="0"/>
              </a:rPr>
              <a:t>“Health “ in history</a:t>
            </a:r>
          </a:p>
          <a:p>
            <a:endParaRPr lang="en-US" dirty="0" smtClean="0">
              <a:latin typeface="+mj-lt"/>
              <a:cs typeface="Arial" pitchFamily="34" charset="0"/>
            </a:endParaRPr>
          </a:p>
          <a:p>
            <a:r>
              <a:rPr lang="en-US" dirty="0" smtClean="0">
                <a:latin typeface="+mj-lt"/>
                <a:cs typeface="Arial" pitchFamily="34" charset="0"/>
              </a:rPr>
              <a:t>Why  we are concerned </a:t>
            </a:r>
            <a:r>
              <a:rPr lang="en-US" dirty="0" smtClean="0">
                <a:solidFill>
                  <a:srgbClr val="FF0000"/>
                </a:solidFill>
                <a:latin typeface="+mj-lt"/>
                <a:cs typeface="Arial" pitchFamily="34" charset="0"/>
              </a:rPr>
              <a:t> </a:t>
            </a:r>
            <a:r>
              <a:rPr lang="en-US" dirty="0" smtClean="0">
                <a:latin typeface="+mj-lt"/>
                <a:cs typeface="Arial" pitchFamily="34" charset="0"/>
              </a:rPr>
              <a:t>about</a:t>
            </a:r>
            <a:r>
              <a:rPr lang="en-US" dirty="0" smtClean="0">
                <a:solidFill>
                  <a:srgbClr val="FF0000"/>
                </a:solidFill>
                <a:latin typeface="+mj-lt"/>
                <a:cs typeface="Arial" pitchFamily="34" charset="0"/>
              </a:rPr>
              <a:t> </a:t>
            </a:r>
            <a:r>
              <a:rPr lang="en-US" dirty="0" smtClean="0">
                <a:latin typeface="+mj-lt"/>
                <a:cs typeface="Arial" pitchFamily="34" charset="0"/>
              </a:rPr>
              <a:t>‘health’</a:t>
            </a:r>
          </a:p>
          <a:p>
            <a:endParaRPr lang="en-US" dirty="0" smtClean="0">
              <a:latin typeface="+mj-lt"/>
              <a:cs typeface="Arial" pitchFamily="34" charset="0"/>
            </a:endParaRPr>
          </a:p>
          <a:p>
            <a:r>
              <a:rPr lang="en-US" dirty="0" smtClean="0">
                <a:latin typeface="+mj-lt"/>
                <a:cs typeface="Arial" pitchFamily="34" charset="0"/>
              </a:rPr>
              <a:t>Health - Changing concepts</a:t>
            </a:r>
          </a:p>
          <a:p>
            <a:pPr lvl="1"/>
            <a:r>
              <a:rPr lang="en-US" dirty="0" smtClean="0">
                <a:latin typeface="+mj-lt"/>
                <a:cs typeface="Arial" pitchFamily="34" charset="0"/>
              </a:rPr>
              <a:t>Biomedical</a:t>
            </a:r>
          </a:p>
          <a:p>
            <a:pPr lvl="1"/>
            <a:r>
              <a:rPr lang="en-US" dirty="0" smtClean="0">
                <a:latin typeface="+mj-lt"/>
                <a:cs typeface="Arial" pitchFamily="34" charset="0"/>
              </a:rPr>
              <a:t>Ecological</a:t>
            </a:r>
          </a:p>
          <a:p>
            <a:pPr lvl="1"/>
            <a:r>
              <a:rPr lang="en-US" dirty="0" smtClean="0">
                <a:latin typeface="+mj-lt"/>
                <a:cs typeface="Arial" pitchFamily="34" charset="0"/>
              </a:rPr>
              <a:t>Psychological</a:t>
            </a:r>
          </a:p>
          <a:p>
            <a:pPr lvl="1"/>
            <a:r>
              <a:rPr lang="en-US" dirty="0" smtClean="0">
                <a:latin typeface="+mj-lt"/>
                <a:cs typeface="Arial" pitchFamily="34" charset="0"/>
              </a:rPr>
              <a:t>Holistic </a:t>
            </a:r>
            <a:endParaRPr lang="en-US" dirty="0">
              <a:latin typeface="+mj-lt"/>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772400" cy="1143000"/>
          </a:xfrm>
        </p:spPr>
        <p:txBody>
          <a:bodyPr>
            <a:normAutofit fontScale="90000"/>
          </a:bodyPr>
          <a:lstStyle/>
          <a:p>
            <a:r>
              <a:rPr lang="en-US" sz="3600" b="1" dirty="0" smtClean="0">
                <a:latin typeface="+mj-lt"/>
              </a:rPr>
              <a:t>Historical Theories for </a:t>
            </a:r>
            <a:br>
              <a:rPr lang="en-US" sz="3600" b="1" dirty="0" smtClean="0">
                <a:latin typeface="+mj-lt"/>
              </a:rPr>
            </a:br>
            <a:r>
              <a:rPr lang="en-US" sz="5300" b="1" dirty="0" smtClean="0">
                <a:latin typeface="+mj-lt"/>
              </a:rPr>
              <a:t>causation of disease </a:t>
            </a:r>
            <a:endParaRPr lang="en-US" sz="4400" b="1" dirty="0">
              <a:latin typeface="+mj-lt"/>
            </a:endParaRPr>
          </a:p>
        </p:txBody>
      </p:sp>
      <p:sp>
        <p:nvSpPr>
          <p:cNvPr id="3" name="Content Placeholder 2"/>
          <p:cNvSpPr>
            <a:spLocks noGrp="1"/>
          </p:cNvSpPr>
          <p:nvPr>
            <p:ph idx="1"/>
          </p:nvPr>
        </p:nvSpPr>
        <p:spPr/>
        <p:txBody>
          <a:bodyPr>
            <a:normAutofit fontScale="92500" lnSpcReduction="10000"/>
          </a:bodyPr>
          <a:lstStyle/>
          <a:p>
            <a:r>
              <a:rPr lang="en-US" sz="2800" dirty="0" smtClean="0">
                <a:latin typeface="+mj-lt"/>
              </a:rPr>
              <a:t>“Supernatural causes”&amp; </a:t>
            </a:r>
            <a:r>
              <a:rPr lang="en-US" sz="2800" i="1" dirty="0" smtClean="0">
                <a:latin typeface="+mj-lt"/>
              </a:rPr>
              <a:t>Karma</a:t>
            </a:r>
          </a:p>
          <a:p>
            <a:r>
              <a:rPr lang="en-US" sz="2800" dirty="0" smtClean="0">
                <a:latin typeface="+mj-lt"/>
              </a:rPr>
              <a:t>Theory of humors (humor means fluid)</a:t>
            </a:r>
          </a:p>
          <a:p>
            <a:r>
              <a:rPr lang="en-US" sz="2800" dirty="0" smtClean="0">
                <a:latin typeface="+mj-lt"/>
              </a:rPr>
              <a:t>The miasmatic theory of disease</a:t>
            </a:r>
          </a:p>
          <a:p>
            <a:r>
              <a:rPr lang="en-US" sz="2800" dirty="0" smtClean="0">
                <a:latin typeface="+mj-lt"/>
              </a:rPr>
              <a:t>Theory of contagion</a:t>
            </a:r>
          </a:p>
          <a:p>
            <a:r>
              <a:rPr lang="en-US" sz="2800" dirty="0" smtClean="0">
                <a:latin typeface="+mj-lt"/>
              </a:rPr>
              <a:t>Germ theory</a:t>
            </a:r>
          </a:p>
          <a:p>
            <a:r>
              <a:rPr lang="en-US" sz="2800" dirty="0" smtClean="0">
                <a:latin typeface="+mj-lt"/>
              </a:rPr>
              <a:t>Epidemiological Triad</a:t>
            </a:r>
          </a:p>
          <a:p>
            <a:r>
              <a:rPr lang="en-US" sz="2800" dirty="0" smtClean="0">
                <a:latin typeface="+mj-lt"/>
              </a:rPr>
              <a:t>Multi-factorial causation</a:t>
            </a:r>
          </a:p>
          <a:p>
            <a:r>
              <a:rPr lang="en-US" sz="2800" dirty="0" smtClean="0">
                <a:latin typeface="+mj-lt"/>
              </a:rPr>
              <a:t>Web of causation</a:t>
            </a:r>
            <a:endParaRPr lang="en-US" sz="2800" b="1" dirty="0" smtClean="0">
              <a:latin typeface="+mj-lt"/>
            </a:endParaRPr>
          </a:p>
          <a:p>
            <a:endParaRPr lang="en-US" sz="2800" dirty="0" smtClean="0">
              <a:latin typeface="+mj-lt"/>
            </a:endParaRPr>
          </a:p>
          <a:p>
            <a:pPr>
              <a:buNone/>
            </a:pPr>
            <a:r>
              <a:rPr lang="en-US" sz="2800" dirty="0" smtClean="0">
                <a:latin typeface="+mj-lt"/>
              </a:rPr>
              <a:t>………Supernatural to multi-factorial causes…</a:t>
            </a:r>
            <a:endParaRPr lang="en-US" sz="2800" dirty="0">
              <a:latin typeface="+mj-lt"/>
            </a:endParaRPr>
          </a:p>
        </p:txBody>
      </p:sp>
      <p:pic>
        <p:nvPicPr>
          <p:cNvPr id="4" name="Picture 2"/>
          <p:cNvPicPr>
            <a:picLocks noChangeAspect="1" noChangeArrowheads="1"/>
          </p:cNvPicPr>
          <p:nvPr/>
        </p:nvPicPr>
        <p:blipFill>
          <a:blip r:embed="rId3" cstate="print"/>
          <a:srcRect/>
          <a:stretch>
            <a:fillRect/>
          </a:stretch>
        </p:blipFill>
        <p:spPr bwMode="auto">
          <a:xfrm>
            <a:off x="6381749" y="0"/>
            <a:ext cx="2762251" cy="2434526"/>
          </a:xfrm>
          <a:prstGeom prst="rect">
            <a:avLst/>
          </a:prstGeom>
          <a:noFill/>
          <a:ln w="9525">
            <a:noFill/>
            <a:miter lim="800000"/>
            <a:headEnd/>
            <a:tailEnd/>
          </a:ln>
          <a:effectLst/>
        </p:spPr>
      </p:pic>
      <p:sp>
        <p:nvSpPr>
          <p:cNvPr id="5" name="Isosceles Triangle 4"/>
          <p:cNvSpPr/>
          <p:nvPr/>
        </p:nvSpPr>
        <p:spPr>
          <a:xfrm>
            <a:off x="6934200" y="3886200"/>
            <a:ext cx="1060704"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629400" y="3505200"/>
            <a:ext cx="1600200" cy="369332"/>
          </a:xfrm>
          <a:prstGeom prst="rect">
            <a:avLst/>
          </a:prstGeom>
          <a:noFill/>
        </p:spPr>
        <p:txBody>
          <a:bodyPr wrap="square" rtlCol="0">
            <a:spAutoFit/>
          </a:bodyPr>
          <a:lstStyle/>
          <a:p>
            <a:r>
              <a:rPr lang="en-US" dirty="0" smtClean="0"/>
              <a:t>Environment</a:t>
            </a:r>
            <a:endParaRPr lang="en-US" dirty="0"/>
          </a:p>
        </p:txBody>
      </p:sp>
      <p:sp>
        <p:nvSpPr>
          <p:cNvPr id="7" name="TextBox 6"/>
          <p:cNvSpPr txBox="1"/>
          <p:nvPr/>
        </p:nvSpPr>
        <p:spPr>
          <a:xfrm>
            <a:off x="6400800" y="4876800"/>
            <a:ext cx="914400" cy="369332"/>
          </a:xfrm>
          <a:prstGeom prst="rect">
            <a:avLst/>
          </a:prstGeom>
          <a:noFill/>
        </p:spPr>
        <p:txBody>
          <a:bodyPr wrap="square" rtlCol="0">
            <a:spAutoFit/>
          </a:bodyPr>
          <a:lstStyle/>
          <a:p>
            <a:r>
              <a:rPr lang="en-US" dirty="0" smtClean="0"/>
              <a:t>Agent</a:t>
            </a:r>
            <a:endParaRPr lang="en-US" dirty="0"/>
          </a:p>
        </p:txBody>
      </p:sp>
      <p:sp>
        <p:nvSpPr>
          <p:cNvPr id="8" name="TextBox 7"/>
          <p:cNvSpPr txBox="1"/>
          <p:nvPr/>
        </p:nvSpPr>
        <p:spPr>
          <a:xfrm>
            <a:off x="7924800" y="4953000"/>
            <a:ext cx="762000" cy="381000"/>
          </a:xfrm>
          <a:prstGeom prst="rect">
            <a:avLst/>
          </a:prstGeom>
          <a:noFill/>
        </p:spPr>
        <p:txBody>
          <a:bodyPr wrap="square" rtlCol="0">
            <a:spAutoFit/>
          </a:bodyPr>
          <a:lstStyle/>
          <a:p>
            <a:r>
              <a:rPr lang="en-US" dirty="0" smtClean="0"/>
              <a:t>Host</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143000"/>
          </a:xfrm>
        </p:spPr>
        <p:txBody>
          <a:bodyPr>
            <a:normAutofit/>
          </a:bodyPr>
          <a:lstStyle/>
          <a:p>
            <a:r>
              <a:rPr lang="en-US" sz="4400" dirty="0" smtClean="0"/>
              <a:t>Epidemiological triad</a:t>
            </a:r>
            <a:r>
              <a:rPr lang="en-US" sz="7200" dirty="0" smtClean="0"/>
              <a:t> </a:t>
            </a:r>
            <a:endParaRPr lang="en-US" sz="7200" dirty="0"/>
          </a:p>
        </p:txBody>
      </p:sp>
      <p:sp>
        <p:nvSpPr>
          <p:cNvPr id="6" name="TextBox 5"/>
          <p:cNvSpPr txBox="1"/>
          <p:nvPr/>
        </p:nvSpPr>
        <p:spPr>
          <a:xfrm>
            <a:off x="5181600" y="1219200"/>
            <a:ext cx="3429000" cy="2277547"/>
          </a:xfrm>
          <a:prstGeom prst="rect">
            <a:avLst/>
          </a:prstGeom>
          <a:noFill/>
        </p:spPr>
        <p:txBody>
          <a:bodyPr wrap="square" rtlCol="0">
            <a:spAutoFit/>
          </a:bodyPr>
          <a:lstStyle/>
          <a:p>
            <a:r>
              <a:rPr lang="en-US" sz="2800" b="1" dirty="0" smtClean="0">
                <a:solidFill>
                  <a:schemeClr val="accent1"/>
                </a:solidFill>
              </a:rPr>
              <a:t>Agent Factors</a:t>
            </a:r>
          </a:p>
          <a:p>
            <a:pPr lvl="1"/>
            <a:r>
              <a:rPr lang="en-US" sz="2400" b="1" dirty="0" smtClean="0"/>
              <a:t>Physical Agents </a:t>
            </a:r>
            <a:endParaRPr lang="en-US" sz="2400" dirty="0" smtClean="0"/>
          </a:p>
          <a:p>
            <a:pPr lvl="1"/>
            <a:r>
              <a:rPr lang="en-US" sz="2400" b="1" dirty="0" smtClean="0"/>
              <a:t>Chemical Agents  </a:t>
            </a:r>
          </a:p>
          <a:p>
            <a:pPr lvl="1"/>
            <a:r>
              <a:rPr lang="pt-BR" sz="2400" b="1" dirty="0" smtClean="0"/>
              <a:t>Biological Agents </a:t>
            </a:r>
          </a:p>
          <a:p>
            <a:pPr lvl="1"/>
            <a:r>
              <a:rPr lang="en-US" sz="2400" b="1" dirty="0" smtClean="0"/>
              <a:t>Nutritional agents</a:t>
            </a:r>
          </a:p>
          <a:p>
            <a:endParaRPr lang="en-US" dirty="0"/>
          </a:p>
        </p:txBody>
      </p:sp>
      <p:sp>
        <p:nvSpPr>
          <p:cNvPr id="7" name="TextBox 6"/>
          <p:cNvSpPr txBox="1"/>
          <p:nvPr/>
        </p:nvSpPr>
        <p:spPr>
          <a:xfrm>
            <a:off x="4495800" y="4949785"/>
            <a:ext cx="4648200" cy="1908215"/>
          </a:xfrm>
          <a:prstGeom prst="rect">
            <a:avLst/>
          </a:prstGeom>
          <a:noFill/>
        </p:spPr>
        <p:txBody>
          <a:bodyPr wrap="square" rtlCol="0">
            <a:spAutoFit/>
          </a:bodyPr>
          <a:lstStyle/>
          <a:p>
            <a:r>
              <a:rPr lang="en-US" sz="2800" b="1" dirty="0" smtClean="0">
                <a:solidFill>
                  <a:schemeClr val="accent1"/>
                </a:solidFill>
              </a:rPr>
              <a:t>Host Factors</a:t>
            </a:r>
          </a:p>
          <a:p>
            <a:pPr lvl="1"/>
            <a:r>
              <a:rPr lang="en-US" sz="2400" b="1" dirty="0" smtClean="0"/>
              <a:t>Socio-demographic Factors </a:t>
            </a:r>
            <a:endParaRPr lang="en-US" sz="2400" dirty="0" smtClean="0"/>
          </a:p>
          <a:p>
            <a:pPr lvl="1"/>
            <a:r>
              <a:rPr lang="en-US" sz="2400" b="1" dirty="0" smtClean="0"/>
              <a:t>Psycho-social Factors </a:t>
            </a:r>
            <a:endParaRPr lang="en-US" sz="2400" dirty="0" smtClean="0"/>
          </a:p>
          <a:p>
            <a:pPr lvl="1"/>
            <a:r>
              <a:rPr lang="en-US" sz="2400" b="1" dirty="0" smtClean="0"/>
              <a:t>Intrinsic Characteristics </a:t>
            </a:r>
          </a:p>
          <a:p>
            <a:endParaRPr lang="en-US" dirty="0"/>
          </a:p>
        </p:txBody>
      </p:sp>
      <p:sp>
        <p:nvSpPr>
          <p:cNvPr id="9" name="TextBox 8"/>
          <p:cNvSpPr txBox="1"/>
          <p:nvPr/>
        </p:nvSpPr>
        <p:spPr>
          <a:xfrm>
            <a:off x="0" y="3810000"/>
            <a:ext cx="4419600" cy="1908215"/>
          </a:xfrm>
          <a:prstGeom prst="rect">
            <a:avLst/>
          </a:prstGeom>
          <a:noFill/>
        </p:spPr>
        <p:txBody>
          <a:bodyPr wrap="square" rtlCol="0">
            <a:spAutoFit/>
          </a:bodyPr>
          <a:lstStyle/>
          <a:p>
            <a:r>
              <a:rPr lang="en-US" sz="2800" b="1" dirty="0" smtClean="0">
                <a:solidFill>
                  <a:schemeClr val="accent1"/>
                </a:solidFill>
              </a:rPr>
              <a:t>Environmental Factors</a:t>
            </a:r>
          </a:p>
          <a:p>
            <a:pPr lvl="1"/>
            <a:r>
              <a:rPr lang="en-US" sz="2400" b="1" dirty="0" smtClean="0"/>
              <a:t>Physical Environment </a:t>
            </a:r>
          </a:p>
          <a:p>
            <a:pPr lvl="1"/>
            <a:r>
              <a:rPr lang="en-US" sz="2400" b="1" dirty="0" smtClean="0"/>
              <a:t>Biological Environment </a:t>
            </a:r>
            <a:endParaRPr lang="en-US" sz="2400" dirty="0" smtClean="0"/>
          </a:p>
          <a:p>
            <a:pPr lvl="1"/>
            <a:r>
              <a:rPr lang="en-US" sz="2400" b="1" dirty="0" smtClean="0"/>
              <a:t>Social Environment </a:t>
            </a:r>
            <a:endParaRPr lang="en-US" sz="2400" dirty="0" smtClean="0"/>
          </a:p>
          <a:p>
            <a:endParaRPr lang="en-US" dirty="0"/>
          </a:p>
        </p:txBody>
      </p:sp>
      <p:sp>
        <p:nvSpPr>
          <p:cNvPr id="10" name="Isosceles Triangle 9"/>
          <p:cNvSpPr/>
          <p:nvPr/>
        </p:nvSpPr>
        <p:spPr bwMode="auto">
          <a:xfrm>
            <a:off x="3962400" y="2438400"/>
            <a:ext cx="2590800" cy="2209800"/>
          </a:xfrm>
          <a:prstGeom prst="triangle">
            <a:avLst>
              <a:gd name="adj" fmla="val 4932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Book Antiqua"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z="2400" dirty="0" smtClean="0"/>
              <a:t>Web of causation </a:t>
            </a:r>
            <a:endParaRPr lang="en-US" sz="2400" dirty="0"/>
          </a:p>
        </p:txBody>
      </p:sp>
      <p:sp>
        <p:nvSpPr>
          <p:cNvPr id="3" name="TextBox 2"/>
          <p:cNvSpPr txBox="1"/>
          <p:nvPr/>
        </p:nvSpPr>
        <p:spPr>
          <a:xfrm>
            <a:off x="0" y="762000"/>
            <a:ext cx="9144000" cy="5940088"/>
          </a:xfrm>
          <a:prstGeom prst="rect">
            <a:avLst/>
          </a:prstGeom>
          <a:noFill/>
        </p:spPr>
        <p:txBody>
          <a:bodyPr wrap="square" rtlCol="0">
            <a:spAutoFit/>
          </a:bodyPr>
          <a:lstStyle/>
          <a:p>
            <a:r>
              <a:rPr lang="en-US" sz="2000" dirty="0" smtClean="0"/>
              <a:t>                             Change in life style                                                             Stress</a:t>
            </a:r>
          </a:p>
          <a:p>
            <a:endParaRPr lang="en-US" sz="2000" dirty="0" smtClean="0"/>
          </a:p>
          <a:p>
            <a:endParaRPr lang="en-US" sz="2000" dirty="0" smtClean="0"/>
          </a:p>
          <a:p>
            <a:r>
              <a:rPr lang="en-US" sz="2000" dirty="0" smtClean="0"/>
              <a:t>Abundance of food                            Smoking        Emotional             Aging &amp;                                                                                                        </a:t>
            </a:r>
            <a:r>
              <a:rPr lang="en-US" sz="2000" dirty="0" smtClean="0">
                <a:solidFill>
                  <a:schemeClr val="bg1"/>
                </a:solidFill>
              </a:rPr>
              <a:t>D </a:t>
            </a:r>
            <a:r>
              <a:rPr lang="en-US" sz="2000" dirty="0" smtClean="0"/>
              <a:t>                                                                              Disturbance         other factor </a:t>
            </a:r>
          </a:p>
          <a:p>
            <a:endParaRPr lang="en-US" sz="2000" dirty="0" smtClean="0"/>
          </a:p>
          <a:p>
            <a:r>
              <a:rPr lang="en-US" sz="2000" dirty="0" smtClean="0"/>
              <a:t>Obesity                        Lack of physical activity         Hypertension</a:t>
            </a:r>
          </a:p>
          <a:p>
            <a:endParaRPr lang="en-US" sz="2000" dirty="0" smtClean="0"/>
          </a:p>
          <a:p>
            <a:endParaRPr lang="en-US" sz="2000" dirty="0" smtClean="0"/>
          </a:p>
          <a:p>
            <a:r>
              <a:rPr lang="en-US" sz="2000" dirty="0" err="1" smtClean="0"/>
              <a:t>Hyperlidemia</a:t>
            </a:r>
            <a:r>
              <a:rPr lang="en-US" sz="2000" dirty="0" smtClean="0"/>
              <a:t>                   Increase </a:t>
            </a:r>
            <a:r>
              <a:rPr lang="en-US" sz="2000" dirty="0" err="1" smtClean="0"/>
              <a:t>catacholamine</a:t>
            </a:r>
            <a:r>
              <a:rPr lang="en-US" sz="2000" dirty="0" smtClean="0"/>
              <a:t>                       Changes in walls of                     								arteries </a:t>
            </a:r>
          </a:p>
          <a:p>
            <a:r>
              <a:rPr lang="en-US" sz="2000" dirty="0" smtClean="0"/>
              <a:t>                                          thrombotic activity</a:t>
            </a:r>
          </a:p>
          <a:p>
            <a:endParaRPr lang="en-US" sz="2000" dirty="0" smtClean="0"/>
          </a:p>
          <a:p>
            <a:r>
              <a:rPr lang="en-US" sz="2000" dirty="0" err="1" smtClean="0"/>
              <a:t>Coronory</a:t>
            </a:r>
            <a:r>
              <a:rPr lang="en-US" sz="2000" dirty="0" smtClean="0"/>
              <a:t> atherosclerosis </a:t>
            </a:r>
          </a:p>
          <a:p>
            <a:r>
              <a:rPr lang="en-US" sz="2000" dirty="0" smtClean="0"/>
              <a:t>                                                                    Coronary occlusion</a:t>
            </a:r>
          </a:p>
          <a:p>
            <a:endParaRPr lang="en-US" sz="2000" dirty="0" smtClean="0"/>
          </a:p>
          <a:p>
            <a:r>
              <a:rPr lang="en-US" sz="2000" dirty="0" smtClean="0"/>
              <a:t>                                                                    Myocardial Infarction</a:t>
            </a:r>
          </a:p>
          <a:p>
            <a:endParaRPr lang="en-US" sz="2000" dirty="0" smtClean="0"/>
          </a:p>
          <a:p>
            <a:r>
              <a:rPr lang="en-US" sz="2000" dirty="0" smtClean="0"/>
              <a:t>                                                                   Myocardial Infarction</a:t>
            </a:r>
            <a:endParaRPr lang="en-US" sz="2000" dirty="0"/>
          </a:p>
        </p:txBody>
      </p:sp>
      <p:cxnSp>
        <p:nvCxnSpPr>
          <p:cNvPr id="5" name="Straight Arrow Connector 4"/>
          <p:cNvCxnSpPr/>
          <p:nvPr/>
        </p:nvCxnSpPr>
        <p:spPr bwMode="auto">
          <a:xfrm rot="10800000" flipV="1">
            <a:off x="1371600" y="1143000"/>
            <a:ext cx="914400" cy="5334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 name="Straight Arrow Connector 5"/>
          <p:cNvCxnSpPr/>
          <p:nvPr/>
        </p:nvCxnSpPr>
        <p:spPr bwMode="auto">
          <a:xfrm rot="5400000">
            <a:off x="1981200" y="1981200"/>
            <a:ext cx="1371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 name="Straight Arrow Connector 8"/>
          <p:cNvCxnSpPr/>
          <p:nvPr/>
        </p:nvCxnSpPr>
        <p:spPr bwMode="auto">
          <a:xfrm>
            <a:off x="2971800" y="1219200"/>
            <a:ext cx="838200" cy="5334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rot="10800000" flipV="1">
            <a:off x="6248400" y="1066800"/>
            <a:ext cx="1447800" cy="6096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rot="10800000" flipV="1">
            <a:off x="4800600" y="990600"/>
            <a:ext cx="2895600" cy="762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rot="10800000" flipV="1">
            <a:off x="7010400" y="2362200"/>
            <a:ext cx="838200" cy="381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1" name="Straight Arrow Connector 20"/>
          <p:cNvCxnSpPr/>
          <p:nvPr/>
        </p:nvCxnSpPr>
        <p:spPr bwMode="auto">
          <a:xfrm rot="5400000">
            <a:off x="7238206" y="2971800"/>
            <a:ext cx="1219994"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3" name="Straight Arrow Connector 22"/>
          <p:cNvCxnSpPr/>
          <p:nvPr/>
        </p:nvCxnSpPr>
        <p:spPr bwMode="auto">
          <a:xfrm rot="10800000" flipV="1">
            <a:off x="6019800" y="3886200"/>
            <a:ext cx="1754188" cy="12192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5" name="Straight Arrow Connector 24"/>
          <p:cNvCxnSpPr/>
          <p:nvPr/>
        </p:nvCxnSpPr>
        <p:spPr bwMode="auto">
          <a:xfrm rot="5400000">
            <a:off x="5143500" y="5524500"/>
            <a:ext cx="228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rot="5400000">
            <a:off x="5144294" y="6133306"/>
            <a:ext cx="228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rot="5400000">
            <a:off x="304800" y="2361406"/>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0" name="Straight Arrow Connector 29"/>
          <p:cNvCxnSpPr/>
          <p:nvPr/>
        </p:nvCxnSpPr>
        <p:spPr bwMode="auto">
          <a:xfrm rot="5400000">
            <a:off x="229394" y="3275806"/>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1" name="Straight Arrow Connector 30"/>
          <p:cNvCxnSpPr/>
          <p:nvPr/>
        </p:nvCxnSpPr>
        <p:spPr bwMode="auto">
          <a:xfrm rot="5400000">
            <a:off x="229394" y="4418806"/>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a:off x="838994" y="5181600"/>
            <a:ext cx="3504406" cy="762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4" name="Straight Arrow Connector 33"/>
          <p:cNvCxnSpPr/>
          <p:nvPr/>
        </p:nvCxnSpPr>
        <p:spPr bwMode="auto">
          <a:xfrm rot="5400000">
            <a:off x="2629297" y="3085703"/>
            <a:ext cx="685800"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6" name="Straight Arrow Connector 35"/>
          <p:cNvCxnSpPr/>
          <p:nvPr/>
        </p:nvCxnSpPr>
        <p:spPr bwMode="auto">
          <a:xfrm rot="5400000">
            <a:off x="2780903" y="4000103"/>
            <a:ext cx="381000"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rot="5400000">
            <a:off x="4304903" y="4762103"/>
            <a:ext cx="685800"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2" name="Straight Arrow Connector 41"/>
          <p:cNvCxnSpPr/>
          <p:nvPr/>
        </p:nvCxnSpPr>
        <p:spPr bwMode="auto">
          <a:xfrm rot="16200000" flipH="1">
            <a:off x="6057900" y="3162300"/>
            <a:ext cx="610394" cy="22780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4" name="Straight Arrow Connector 43"/>
          <p:cNvCxnSpPr/>
          <p:nvPr/>
        </p:nvCxnSpPr>
        <p:spPr bwMode="auto">
          <a:xfrm rot="5400000">
            <a:off x="5943997" y="2514203"/>
            <a:ext cx="304800"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r>
              <a:rPr lang="en-US" dirty="0" smtClean="0">
                <a:latin typeface="+mj-lt"/>
              </a:rPr>
              <a:t>Natural History of Disease</a:t>
            </a:r>
            <a:endParaRPr lang="en-US" dirty="0">
              <a:latin typeface="+mj-lt"/>
            </a:endParaRPr>
          </a:p>
        </p:txBody>
      </p:sp>
      <p:sp>
        <p:nvSpPr>
          <p:cNvPr id="3" name="Content Placeholder 2"/>
          <p:cNvSpPr>
            <a:spLocks noGrp="1"/>
          </p:cNvSpPr>
          <p:nvPr>
            <p:ph idx="1"/>
          </p:nvPr>
        </p:nvSpPr>
        <p:spPr/>
        <p:txBody>
          <a:bodyPr/>
          <a:lstStyle/>
          <a:p>
            <a:endParaRPr lang="en-US"/>
          </a:p>
        </p:txBody>
      </p:sp>
      <p:pic>
        <p:nvPicPr>
          <p:cNvPr id="4" name="Picture 6" descr="photo1"/>
          <p:cNvPicPr>
            <a:picLocks noChangeAspect="1" noChangeArrowheads="1"/>
          </p:cNvPicPr>
          <p:nvPr/>
        </p:nvPicPr>
        <p:blipFill>
          <a:blip r:embed="rId3">
            <a:lum bright="-42000" contrast="78000"/>
          </a:blip>
          <a:srcRect l="4979" t="2899" r="3508" b="23513"/>
          <a:stretch>
            <a:fillRect/>
          </a:stretch>
        </p:blipFill>
        <p:spPr>
          <a:xfrm>
            <a:off x="260684" y="1752600"/>
            <a:ext cx="8610600" cy="4876800"/>
          </a:xfrm>
          <a:prstGeom prst="rect">
            <a:avLst/>
          </a:prstGeom>
          <a:noFill/>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657600"/>
            <a:ext cx="8229600" cy="1143000"/>
          </a:xfrm>
        </p:spPr>
        <p:txBody>
          <a:bodyPr/>
          <a:lstStyle/>
          <a:p>
            <a:r>
              <a:rPr lang="en-US" dirty="0" smtClean="0"/>
              <a:t>Disease in many Forms..</a:t>
            </a:r>
            <a:endParaRPr lang="en-US" dirty="0"/>
          </a:p>
        </p:txBody>
      </p:sp>
      <p:sp>
        <p:nvSpPr>
          <p:cNvPr id="3" name="Content Placeholder 2"/>
          <p:cNvSpPr>
            <a:spLocks noGrp="1"/>
          </p:cNvSpPr>
          <p:nvPr>
            <p:ph idx="1"/>
          </p:nvPr>
        </p:nvSpPr>
        <p:spPr>
          <a:xfrm>
            <a:off x="304800" y="5105400"/>
            <a:ext cx="8229600" cy="1752600"/>
          </a:xfrm>
        </p:spPr>
        <p:txBody>
          <a:bodyPr/>
          <a:lstStyle/>
          <a:p>
            <a:r>
              <a:rPr lang="en-US" dirty="0" smtClean="0"/>
              <a:t>Acute</a:t>
            </a:r>
          </a:p>
          <a:p>
            <a:r>
              <a:rPr lang="en-US" dirty="0" smtClean="0"/>
              <a:t>Chronic/insidious</a:t>
            </a:r>
          </a:p>
          <a:p>
            <a:r>
              <a:rPr lang="en-US" dirty="0" smtClean="0"/>
              <a:t>Carrier</a:t>
            </a:r>
          </a:p>
          <a:p>
            <a:pPr>
              <a:buNone/>
            </a:pPr>
            <a:endParaRPr lang="en-US" dirty="0" smtClean="0"/>
          </a:p>
        </p:txBody>
      </p:sp>
      <p:sp>
        <p:nvSpPr>
          <p:cNvPr id="4" name="Title 1"/>
          <p:cNvSpPr txBox="1">
            <a:spLocks/>
          </p:cNvSpPr>
          <p:nvPr/>
        </p:nvSpPr>
        <p:spPr>
          <a:xfrm>
            <a:off x="914400" y="304800"/>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0" i="0" u="none" strike="noStrike" kern="1200" cap="none" spc="0" normalizeH="0" baseline="0" noProof="0" dirty="0" smtClean="0">
                <a:ln>
                  <a:noFill/>
                </a:ln>
                <a:solidFill>
                  <a:schemeClr val="tx2"/>
                </a:solidFill>
                <a:effectLst/>
                <a:uLnTx/>
                <a:uFillTx/>
                <a:latin typeface="+mj-lt"/>
                <a:ea typeface="+mj-ea"/>
                <a:cs typeface="+mj-cs"/>
              </a:rPr>
              <a:t>Spectrum of disease</a:t>
            </a:r>
            <a:endParaRPr kumimoji="0" lang="en-US" sz="5000" b="0" i="0" u="none" strike="noStrike" kern="1200" cap="none" spc="0" normalizeH="0" baseline="0" noProof="0" dirty="0">
              <a:ln>
                <a:noFill/>
              </a:ln>
              <a:solidFill>
                <a:schemeClr val="tx2"/>
              </a:solidFill>
              <a:effectLst/>
              <a:uLnTx/>
              <a:uFillTx/>
              <a:latin typeface="+mj-lt"/>
              <a:ea typeface="+mj-ea"/>
              <a:cs typeface="+mj-cs"/>
            </a:endParaRPr>
          </a:p>
        </p:txBody>
      </p:sp>
      <p:pic>
        <p:nvPicPr>
          <p:cNvPr id="5" name="Picture 4"/>
          <p:cNvPicPr/>
          <p:nvPr/>
        </p:nvPicPr>
        <p:blipFill>
          <a:blip r:embed="rId3"/>
          <a:srcRect l="3045" t="11991" r="5609" b="2326"/>
          <a:stretch>
            <a:fillRect/>
          </a:stretch>
        </p:blipFill>
        <p:spPr bwMode="auto">
          <a:xfrm>
            <a:off x="381000" y="1600200"/>
            <a:ext cx="7239000" cy="23686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Subclinical Case: ICEBERG PHENONMENON</a:t>
            </a:r>
            <a:endParaRPr lang="en-US" dirty="0"/>
          </a:p>
        </p:txBody>
      </p:sp>
      <p:sp>
        <p:nvSpPr>
          <p:cNvPr id="3" name="Content Placeholder 2"/>
          <p:cNvSpPr>
            <a:spLocks noGrp="1"/>
          </p:cNvSpPr>
          <p:nvPr>
            <p:ph idx="1"/>
          </p:nvPr>
        </p:nvSpPr>
        <p:spPr>
          <a:xfrm>
            <a:off x="381000" y="5486400"/>
            <a:ext cx="8458200" cy="762000"/>
          </a:xfrm>
        </p:spPr>
        <p:txBody>
          <a:bodyPr>
            <a:noAutofit/>
          </a:bodyPr>
          <a:lstStyle/>
          <a:p>
            <a:pPr>
              <a:buNone/>
            </a:pPr>
            <a:r>
              <a:rPr lang="en-US" sz="2200" b="1" dirty="0" smtClean="0"/>
              <a:t>Example: Cholera , Polio, hypertension, malnutrition etc.</a:t>
            </a:r>
            <a:endParaRPr lang="en-US" sz="2200" b="1" dirty="0"/>
          </a:p>
        </p:txBody>
      </p:sp>
      <p:pic>
        <p:nvPicPr>
          <p:cNvPr id="4" name="Picture 2"/>
          <p:cNvPicPr>
            <a:picLocks noChangeAspect="1" noChangeArrowheads="1"/>
          </p:cNvPicPr>
          <p:nvPr/>
        </p:nvPicPr>
        <p:blipFill>
          <a:blip r:embed="rId3"/>
          <a:srcRect l="7826" t="18310" r="7826" b="16901"/>
          <a:stretch>
            <a:fillRect/>
          </a:stretch>
        </p:blipFill>
        <p:spPr bwMode="auto">
          <a:xfrm>
            <a:off x="762000" y="1524000"/>
            <a:ext cx="7391400" cy="3886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terms..</a:t>
            </a:r>
            <a:endParaRPr lang="en-US" dirty="0"/>
          </a:p>
        </p:txBody>
      </p:sp>
      <p:sp>
        <p:nvSpPr>
          <p:cNvPr id="3" name="Content Placeholder 2"/>
          <p:cNvSpPr>
            <a:spLocks noGrp="1"/>
          </p:cNvSpPr>
          <p:nvPr>
            <p:ph idx="1"/>
          </p:nvPr>
        </p:nvSpPr>
        <p:spPr/>
        <p:txBody>
          <a:bodyPr/>
          <a:lstStyle/>
          <a:p>
            <a:r>
              <a:rPr lang="en-US" dirty="0" smtClean="0"/>
              <a:t>Disease- biological concept. Means physiological/psychological dysfunction</a:t>
            </a:r>
          </a:p>
          <a:p>
            <a:endParaRPr lang="en-US" dirty="0" smtClean="0"/>
          </a:p>
          <a:p>
            <a:r>
              <a:rPr lang="en-US" dirty="0" smtClean="0"/>
              <a:t>Illness –socio-pathological concept. Means - subjective feeling of not being well.</a:t>
            </a:r>
          </a:p>
          <a:p>
            <a:endParaRPr lang="en-US" dirty="0" smtClean="0"/>
          </a:p>
          <a:p>
            <a:r>
              <a:rPr lang="en-US" dirty="0" smtClean="0"/>
              <a:t>Sickness – Biological concept of social dysfunction. </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mj-lt"/>
                <a:cs typeface="Arial" pitchFamily="34" charset="0"/>
              </a:rPr>
              <a:t>References</a:t>
            </a:r>
            <a:endParaRPr lang="en-US" dirty="0">
              <a:latin typeface="+mj-lt"/>
              <a:cs typeface="Arial" pitchFamily="34" charset="0"/>
            </a:endParaRPr>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smtClean="0">
                <a:latin typeface="+mj-lt"/>
              </a:rPr>
              <a:t>WHO. Tech. Report Series 137. WHO. 1952.</a:t>
            </a:r>
          </a:p>
          <a:p>
            <a:pPr marL="514350" indent="-514350">
              <a:buFont typeface="+mj-lt"/>
              <a:buAutoNum type="arabicPeriod"/>
            </a:pPr>
            <a:r>
              <a:rPr lang="en-US" dirty="0" err="1" smtClean="0">
                <a:latin typeface="+mj-lt"/>
              </a:rPr>
              <a:t>WHO.Constitution</a:t>
            </a:r>
            <a:r>
              <a:rPr lang="en-US" dirty="0" smtClean="0">
                <a:latin typeface="+mj-lt"/>
              </a:rPr>
              <a:t> Of World Health Organization. 1946.</a:t>
            </a:r>
          </a:p>
          <a:p>
            <a:pPr marL="514350" indent="-514350">
              <a:buFont typeface="+mj-lt"/>
              <a:buAutoNum type="arabicPeriod"/>
            </a:pPr>
            <a:r>
              <a:rPr lang="en-US" dirty="0" smtClean="0">
                <a:latin typeface="+mj-lt"/>
              </a:rPr>
              <a:t>WHO. Role of Health sector in Food and Nutrition. Tech. Report Series 137. Geneva. 1980.</a:t>
            </a:r>
          </a:p>
          <a:p>
            <a:pPr marL="514350" lvl="0" indent="-514350">
              <a:buFont typeface="+mj-lt"/>
              <a:buAutoNum type="arabicPeriod"/>
            </a:pPr>
            <a:r>
              <a:rPr lang="en-US" dirty="0" smtClean="0">
                <a:latin typeface="+mj-lt"/>
              </a:rPr>
              <a:t>IGNOU. Concepts in Nursing. Available online at:</a:t>
            </a:r>
            <a:r>
              <a:rPr lang="en-US" u="sng" dirty="0" smtClean="0">
                <a:latin typeface="+mj-lt"/>
                <a:hlinkClick r:id="rId3"/>
              </a:rPr>
              <a:t> http://www.ignou.ac.in/edusat/BNS/BNS101-Blk2-3-4/Block1en/38-66color.pdf</a:t>
            </a:r>
            <a:endParaRPr lang="en-US" u="sng" dirty="0" smtClean="0">
              <a:latin typeface="+mj-lt"/>
            </a:endParaRPr>
          </a:p>
          <a:p>
            <a:pPr marL="514350" lvl="0" indent="-514350">
              <a:buFont typeface="+mj-lt"/>
              <a:buAutoNum type="arabicPeriod"/>
            </a:pPr>
            <a:r>
              <a:rPr lang="en-US" dirty="0" smtClean="0">
                <a:latin typeface="+mj-lt"/>
              </a:rPr>
              <a:t>WHO. Ageing and Health. </a:t>
            </a:r>
            <a:r>
              <a:rPr lang="en-US" dirty="0" smtClean="0"/>
              <a:t>A health promotion approach for developing countries. WHO, Regional Office for the Western Pacific United Nations </a:t>
            </a:r>
            <a:r>
              <a:rPr lang="en-US" dirty="0" err="1" smtClean="0"/>
              <a:t>Avenue.Manila</a:t>
            </a:r>
            <a:r>
              <a:rPr lang="en-US" dirty="0" smtClean="0"/>
              <a:t>, Philippines;2000.11-15.</a:t>
            </a:r>
          </a:p>
          <a:p>
            <a:pPr marL="514350" lvl="0" indent="-514350">
              <a:buFont typeface="+mj-lt"/>
              <a:buAutoNum type="arabicPeriod"/>
            </a:pPr>
            <a:r>
              <a:rPr lang="en-US" dirty="0" err="1" smtClean="0">
                <a:latin typeface="+mj-lt"/>
              </a:rPr>
              <a:t>Ghai</a:t>
            </a:r>
            <a:r>
              <a:rPr lang="en-US" dirty="0" smtClean="0">
                <a:latin typeface="+mj-lt"/>
              </a:rPr>
              <a:t> OP, Gupta P. Essential Preventive Medicine. </a:t>
            </a:r>
            <a:r>
              <a:rPr lang="en-US" dirty="0" err="1" smtClean="0">
                <a:latin typeface="+mj-lt"/>
              </a:rPr>
              <a:t>Vikas</a:t>
            </a:r>
            <a:r>
              <a:rPr lang="en-US" dirty="0" smtClean="0">
                <a:latin typeface="+mj-lt"/>
              </a:rPr>
              <a:t> Publishing House </a:t>
            </a:r>
            <a:r>
              <a:rPr lang="en-US" dirty="0" err="1" smtClean="0">
                <a:latin typeface="+mj-lt"/>
              </a:rPr>
              <a:t>Pvt</a:t>
            </a:r>
            <a:r>
              <a:rPr lang="en-US" dirty="0" smtClean="0">
                <a:latin typeface="+mj-lt"/>
              </a:rPr>
              <a:t> Ltd. India;1999:23,817-819.</a:t>
            </a:r>
          </a:p>
          <a:p>
            <a:pPr marL="514350" indent="-514350">
              <a:buFont typeface="+mj-lt"/>
              <a:buAutoNum type="arabicPeriod"/>
            </a:pPr>
            <a:r>
              <a:rPr lang="en-US" sz="2800" dirty="0" smtClean="0">
                <a:latin typeface="+mj-lt"/>
              </a:rPr>
              <a:t>Park K. Park’s textbook of preventive and social medicine. 20</a:t>
            </a:r>
            <a:r>
              <a:rPr lang="en-US" sz="2800" baseline="30000" dirty="0" smtClean="0">
                <a:latin typeface="+mj-lt"/>
              </a:rPr>
              <a:t>th</a:t>
            </a:r>
            <a:r>
              <a:rPr lang="en-US" sz="2800" dirty="0" smtClean="0">
                <a:latin typeface="+mj-lt"/>
              </a:rPr>
              <a:t> edition, 2009. </a:t>
            </a:r>
            <a:r>
              <a:rPr lang="en-US" sz="2800" dirty="0" err="1" smtClean="0">
                <a:latin typeface="+mj-lt"/>
              </a:rPr>
              <a:t>Banarsidas</a:t>
            </a:r>
            <a:r>
              <a:rPr lang="en-US" sz="2800" dirty="0" smtClean="0">
                <a:latin typeface="+mj-lt"/>
              </a:rPr>
              <a:t> </a:t>
            </a:r>
            <a:r>
              <a:rPr lang="en-US" sz="2800" dirty="0" err="1" smtClean="0">
                <a:latin typeface="+mj-lt"/>
              </a:rPr>
              <a:t>Bhanot</a:t>
            </a:r>
            <a:r>
              <a:rPr lang="en-US" sz="2800" dirty="0" smtClean="0">
                <a:latin typeface="+mj-lt"/>
              </a:rPr>
              <a:t> publishers, Jabalpur, India</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09600" y="1176996"/>
            <a:ext cx="2971800" cy="2023404"/>
          </a:xfrm>
        </p:spPr>
        <p:txBody>
          <a:bodyPr>
            <a:normAutofit/>
          </a:bodyPr>
          <a:lstStyle/>
          <a:p>
            <a:r>
              <a:rPr lang="en-US" sz="4800" dirty="0" smtClean="0">
                <a:latin typeface="+mj-lt"/>
              </a:rPr>
              <a:t>Thank you………</a:t>
            </a:r>
            <a:endParaRPr lang="en-US" dirty="0">
              <a:latin typeface="+mj-lt"/>
            </a:endParaRPr>
          </a:p>
        </p:txBody>
      </p:sp>
      <p:sp>
        <p:nvSpPr>
          <p:cNvPr id="11" name="Text Placeholder 10"/>
          <p:cNvSpPr>
            <a:spLocks noGrp="1"/>
          </p:cNvSpPr>
          <p:nvPr>
            <p:ph type="body" sz="half" idx="2"/>
          </p:nvPr>
        </p:nvSpPr>
        <p:spPr>
          <a:xfrm>
            <a:off x="609600" y="3581400"/>
            <a:ext cx="2209800" cy="2179320"/>
          </a:xfrm>
        </p:spPr>
        <p:txBody>
          <a:bodyPr/>
          <a:lstStyle/>
          <a:p>
            <a:endParaRPr lang="en-US" dirty="0"/>
          </a:p>
        </p:txBody>
      </p:sp>
      <p:pic>
        <p:nvPicPr>
          <p:cNvPr id="17" name="Picture Placeholder 16" descr="image019.jpg"/>
          <p:cNvPicPr>
            <a:picLocks noGrp="1" noChangeAspect="1"/>
          </p:cNvPicPr>
          <p:nvPr>
            <p:ph type="pic" idx="1"/>
          </p:nvPr>
        </p:nvPicPr>
        <p:blipFill>
          <a:blip r:embed="rId3"/>
          <a:srcRect l="5942" r="5942"/>
          <a:stretch>
            <a:fillRect/>
          </a:stretch>
        </p:blipFill>
        <p:spPr>
          <a:xfrm rot="420000">
            <a:off x="2990159" y="1078840"/>
            <a:ext cx="5871099" cy="499915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cs typeface="Arial" pitchFamily="34" charset="0"/>
              </a:rPr>
              <a:t>Changing concepts of Health</a:t>
            </a:r>
            <a:endParaRPr lang="en-US" dirty="0"/>
          </a:p>
        </p:txBody>
      </p:sp>
      <p:sp>
        <p:nvSpPr>
          <p:cNvPr id="3" name="Content Placeholder 2"/>
          <p:cNvSpPr>
            <a:spLocks noGrp="1"/>
          </p:cNvSpPr>
          <p:nvPr>
            <p:ph idx="1"/>
          </p:nvPr>
        </p:nvSpPr>
        <p:spPr/>
        <p:txBody>
          <a:bodyPr>
            <a:normAutofit lnSpcReduction="10000"/>
          </a:bodyPr>
          <a:lstStyle/>
          <a:p>
            <a:r>
              <a:rPr lang="en-US" sz="2800" b="1" dirty="0" smtClean="0"/>
              <a:t>Biomedical Concept-</a:t>
            </a:r>
            <a:r>
              <a:rPr lang="en-US" sz="2800" dirty="0" smtClean="0"/>
              <a:t> “absence of disease”</a:t>
            </a:r>
          </a:p>
          <a:p>
            <a:pPr>
              <a:buNone/>
            </a:pPr>
            <a:endParaRPr lang="en-US" sz="2800" dirty="0" smtClean="0"/>
          </a:p>
          <a:p>
            <a:r>
              <a:rPr lang="en-US" sz="2800" dirty="0" smtClean="0"/>
              <a:t>human body   = machine, </a:t>
            </a:r>
          </a:p>
          <a:p>
            <a:r>
              <a:rPr lang="en-US" sz="2800" dirty="0" smtClean="0"/>
              <a:t>disease            = consequence of the break down </a:t>
            </a:r>
          </a:p>
          <a:p>
            <a:r>
              <a:rPr lang="en-US" sz="2800" dirty="0" smtClean="0"/>
              <a:t>Doctor’s task  = repair of machine.</a:t>
            </a:r>
          </a:p>
          <a:p>
            <a:endParaRPr lang="en-US" sz="2800" dirty="0" smtClean="0"/>
          </a:p>
          <a:p>
            <a:r>
              <a:rPr lang="en-US" sz="2800" b="1" dirty="0" smtClean="0"/>
              <a:t>Limitation-</a:t>
            </a:r>
            <a:r>
              <a:rPr lang="en-US" sz="2800" dirty="0" smtClean="0"/>
              <a:t> it has minimized the role of environmental, social, psychological &amp; cultural determinants of health.</a:t>
            </a:r>
          </a:p>
          <a:p>
            <a:endParaRPr lang="en-US" sz="2800"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cs typeface="Arial" pitchFamily="34" charset="0"/>
              </a:rPr>
              <a:t>Changing concepts of Health</a:t>
            </a:r>
            <a:endParaRPr lang="en-US" dirty="0"/>
          </a:p>
        </p:txBody>
      </p:sp>
      <p:sp>
        <p:nvSpPr>
          <p:cNvPr id="3" name="Content Placeholder 2"/>
          <p:cNvSpPr>
            <a:spLocks noGrp="1"/>
          </p:cNvSpPr>
          <p:nvPr>
            <p:ph idx="1"/>
          </p:nvPr>
        </p:nvSpPr>
        <p:spPr/>
        <p:txBody>
          <a:bodyPr>
            <a:normAutofit/>
          </a:bodyPr>
          <a:lstStyle/>
          <a:p>
            <a:r>
              <a:rPr lang="en-US" sz="2800" b="1" dirty="0" smtClean="0"/>
              <a:t>Ecological Concept- </a:t>
            </a:r>
          </a:p>
          <a:p>
            <a:pPr lvl="1"/>
            <a:r>
              <a:rPr lang="en-US" b="1" dirty="0" smtClean="0"/>
              <a:t>Health = </a:t>
            </a:r>
            <a:r>
              <a:rPr lang="en-US" dirty="0" smtClean="0"/>
              <a:t>is a dynamic equilibrium between man &amp; his environment, </a:t>
            </a:r>
          </a:p>
          <a:p>
            <a:pPr lvl="1"/>
            <a:r>
              <a:rPr lang="en-US" b="1" dirty="0" smtClean="0"/>
              <a:t>Disease = </a:t>
            </a:r>
            <a:r>
              <a:rPr lang="en-US" dirty="0" smtClean="0"/>
              <a:t> maladjustment of the human organisms to the environment. </a:t>
            </a:r>
          </a:p>
          <a:p>
            <a:pPr lvl="1"/>
            <a:endParaRPr lang="en-US" dirty="0" smtClean="0"/>
          </a:p>
          <a:p>
            <a:r>
              <a:rPr lang="en-US" sz="2800" dirty="0" smtClean="0"/>
              <a:t>The concept supports the need for clean air, safe water, </a:t>
            </a:r>
            <a:r>
              <a:rPr lang="en-US" sz="2800" dirty="0" err="1" smtClean="0"/>
              <a:t>ozonic</a:t>
            </a:r>
            <a:r>
              <a:rPr lang="en-US" sz="2800" dirty="0" smtClean="0"/>
              <a:t> layer in the atmosphere, etc. to protect us from exposure to unhealthy factors.</a:t>
            </a:r>
          </a:p>
          <a:p>
            <a:endParaRPr lang="en-US" sz="2800"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cs typeface="Arial" pitchFamily="34" charset="0"/>
              </a:rPr>
              <a:t>Changing concepts of Health</a:t>
            </a:r>
            <a:endParaRPr lang="en-US" dirty="0"/>
          </a:p>
        </p:txBody>
      </p:sp>
      <p:sp>
        <p:nvSpPr>
          <p:cNvPr id="3" name="Content Placeholder 2"/>
          <p:cNvSpPr>
            <a:spLocks noGrp="1"/>
          </p:cNvSpPr>
          <p:nvPr>
            <p:ph idx="1"/>
          </p:nvPr>
        </p:nvSpPr>
        <p:spPr/>
        <p:txBody>
          <a:bodyPr>
            <a:normAutofit/>
          </a:bodyPr>
          <a:lstStyle/>
          <a:p>
            <a:r>
              <a:rPr lang="en-US" sz="2800" b="1" dirty="0" smtClean="0"/>
              <a:t>Psychosocial Concept </a:t>
            </a:r>
          </a:p>
          <a:p>
            <a:endParaRPr lang="en-US" sz="2800" dirty="0" smtClean="0"/>
          </a:p>
          <a:p>
            <a:r>
              <a:rPr lang="en-US" sz="2800" dirty="0" smtClean="0"/>
              <a:t>Health is not only a biomedical phenomenon, but one which is in influenced by social psychological, cultural, economic and political factors of the people concerned.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cs typeface="Arial" pitchFamily="34" charset="0"/>
              </a:rPr>
              <a:t>Changing concepts of Health</a:t>
            </a:r>
            <a:endParaRPr lang="en-US" dirty="0"/>
          </a:p>
        </p:txBody>
      </p:sp>
      <p:sp>
        <p:nvSpPr>
          <p:cNvPr id="3" name="Content Placeholder 2"/>
          <p:cNvSpPr>
            <a:spLocks noGrp="1"/>
          </p:cNvSpPr>
          <p:nvPr>
            <p:ph idx="1"/>
          </p:nvPr>
        </p:nvSpPr>
        <p:spPr/>
        <p:txBody>
          <a:bodyPr>
            <a:normAutofit/>
          </a:bodyPr>
          <a:lstStyle/>
          <a:p>
            <a:r>
              <a:rPr lang="en-US" sz="2800" b="1" dirty="0" smtClean="0"/>
              <a:t>Holistic Concept – </a:t>
            </a:r>
            <a:endParaRPr lang="en-US" sz="2800" dirty="0" smtClean="0"/>
          </a:p>
          <a:p>
            <a:r>
              <a:rPr lang="en-US" sz="2800" dirty="0" smtClean="0"/>
              <a:t>biomedical + ecological + psychosocial concept. </a:t>
            </a:r>
          </a:p>
          <a:p>
            <a:endParaRPr lang="en-US" sz="2800" dirty="0" smtClean="0"/>
          </a:p>
          <a:p>
            <a:r>
              <a:rPr lang="en-US" sz="2800" dirty="0" smtClean="0"/>
              <a:t>It has been defined as unified or multidimensional process involving the well being of the whole person in the context of his environment. </a:t>
            </a:r>
          </a:p>
          <a:p>
            <a:endParaRPr lang="en-US" sz="2800" dirty="0" smtClean="0"/>
          </a:p>
          <a:p>
            <a:r>
              <a:rPr lang="en-US" sz="2800" dirty="0" smtClean="0"/>
              <a:t>Holistic concept implies that, all sectors of society have an effect on health</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US" dirty="0" smtClean="0">
                <a:latin typeface="+mj-lt"/>
                <a:cs typeface="Arial" pitchFamily="34" charset="0"/>
              </a:rPr>
              <a:t>What is ‘Health’</a:t>
            </a:r>
            <a:endParaRPr lang="en-US" dirty="0">
              <a:latin typeface="+mj-lt"/>
              <a:cs typeface="Arial" pitchFamily="34" charset="0"/>
            </a:endParaRPr>
          </a:p>
        </p:txBody>
      </p:sp>
      <p:sp>
        <p:nvSpPr>
          <p:cNvPr id="3" name="Content Placeholder 2"/>
          <p:cNvSpPr>
            <a:spLocks noGrp="1"/>
          </p:cNvSpPr>
          <p:nvPr>
            <p:ph idx="1"/>
          </p:nvPr>
        </p:nvSpPr>
        <p:spPr/>
        <p:txBody>
          <a:bodyPr>
            <a:normAutofit fontScale="92500"/>
          </a:bodyPr>
          <a:lstStyle/>
          <a:p>
            <a:r>
              <a:rPr lang="en-US" dirty="0" smtClean="0">
                <a:latin typeface="+mj-lt"/>
                <a:cs typeface="Arial" pitchFamily="34" charset="0"/>
              </a:rPr>
              <a:t>Oxford dictionary </a:t>
            </a:r>
          </a:p>
          <a:p>
            <a:pPr lvl="1">
              <a:buFont typeface="Wingdings" pitchFamily="2" charset="2"/>
              <a:buChar char="v"/>
            </a:pPr>
            <a:r>
              <a:rPr lang="en-US" dirty="0" smtClean="0">
                <a:latin typeface="+mj-lt"/>
                <a:cs typeface="Arial" pitchFamily="34" charset="0"/>
              </a:rPr>
              <a:t>State of being well in body or mind</a:t>
            </a:r>
          </a:p>
          <a:p>
            <a:r>
              <a:rPr lang="en-US" dirty="0" smtClean="0">
                <a:latin typeface="+mj-lt"/>
                <a:cs typeface="Arial" pitchFamily="34" charset="0"/>
              </a:rPr>
              <a:t> Webster</a:t>
            </a:r>
          </a:p>
          <a:p>
            <a:pPr lvl="1">
              <a:buFont typeface="Wingdings" pitchFamily="2" charset="2"/>
              <a:buChar char="v"/>
            </a:pPr>
            <a:r>
              <a:rPr lang="en-US" dirty="0" smtClean="0">
                <a:latin typeface="+mj-lt"/>
                <a:cs typeface="Arial" pitchFamily="34" charset="0"/>
              </a:rPr>
              <a:t>The condition of being sound in body, mind or spirit especially freedom from physical disease or pain</a:t>
            </a:r>
          </a:p>
          <a:p>
            <a:r>
              <a:rPr lang="en-US" dirty="0" smtClean="0">
                <a:latin typeface="+mj-lt"/>
              </a:rPr>
              <a:t>Perkins</a:t>
            </a:r>
          </a:p>
          <a:p>
            <a:pPr lvl="1">
              <a:buFont typeface="Wingdings" pitchFamily="2" charset="2"/>
              <a:buChar char="v"/>
            </a:pPr>
            <a:r>
              <a:rPr lang="en-US" dirty="0" smtClean="0">
                <a:latin typeface="+mj-lt"/>
              </a:rPr>
              <a:t>“A state of relative equilibrium of body, form and function which result from its successful dynamic adjustment to forces tending to disturb it. It is not passive interplay between body substance and forces impinging upon it but an active response of body forces working towards readjustment.”</a:t>
            </a:r>
            <a:endParaRPr lang="en-US" dirty="0">
              <a:latin typeface="+mj-lt"/>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304800"/>
            <a:ext cx="8229600" cy="1143000"/>
          </a:xfrm>
        </p:spPr>
        <p:txBody>
          <a:bodyPr/>
          <a:lstStyle/>
          <a:p>
            <a:r>
              <a:rPr lang="en-US" dirty="0" smtClean="0">
                <a:latin typeface="+mj-lt"/>
                <a:cs typeface="Arial" pitchFamily="34" charset="0"/>
              </a:rPr>
              <a:t>Definition of health</a:t>
            </a:r>
            <a:endParaRPr lang="en-US" dirty="0">
              <a:latin typeface="+mj-lt"/>
              <a:cs typeface="Arial" pitchFamily="34" charset="0"/>
            </a:endParaRPr>
          </a:p>
        </p:txBody>
      </p:sp>
      <p:sp>
        <p:nvSpPr>
          <p:cNvPr id="3" name="Content Placeholder 2"/>
          <p:cNvSpPr>
            <a:spLocks noGrp="1"/>
          </p:cNvSpPr>
          <p:nvPr>
            <p:ph idx="1"/>
          </p:nvPr>
        </p:nvSpPr>
        <p:spPr>
          <a:xfrm>
            <a:off x="457200" y="1981200"/>
            <a:ext cx="8229600" cy="4389120"/>
          </a:xfrm>
        </p:spPr>
        <p:txBody>
          <a:bodyPr>
            <a:normAutofit/>
          </a:bodyPr>
          <a:lstStyle/>
          <a:p>
            <a:endParaRPr lang="en-US" dirty="0" smtClean="0">
              <a:latin typeface="+mj-lt"/>
              <a:cs typeface="Arial" pitchFamily="34" charset="0"/>
            </a:endParaRPr>
          </a:p>
          <a:p>
            <a:r>
              <a:rPr lang="en-US" dirty="0" smtClean="0">
                <a:latin typeface="+mj-lt"/>
                <a:cs typeface="Arial" pitchFamily="34" charset="0"/>
              </a:rPr>
              <a:t>“Health is a state of complete physical, mental and social well-being and not merely the absence of disease or Infirmity.” </a:t>
            </a:r>
          </a:p>
          <a:p>
            <a:endParaRPr lang="en-US" dirty="0" smtClean="0">
              <a:latin typeface="+mj-lt"/>
              <a:cs typeface="Arial" pitchFamily="34" charset="0"/>
            </a:endParaRPr>
          </a:p>
          <a:p>
            <a:endParaRPr lang="en-US" dirty="0" smtClean="0">
              <a:latin typeface="+mj-lt"/>
              <a:cs typeface="Arial" pitchFamily="34" charset="0"/>
            </a:endParaRPr>
          </a:p>
          <a:p>
            <a:endParaRPr lang="en-US" dirty="0" smtClean="0">
              <a:latin typeface="+mj-lt"/>
              <a:cs typeface="Arial" pitchFamily="34" charset="0"/>
            </a:endParaRPr>
          </a:p>
          <a:p>
            <a:pPr>
              <a:buNone/>
            </a:pPr>
            <a:r>
              <a:rPr lang="en-US" dirty="0" smtClean="0">
                <a:latin typeface="+mj-lt"/>
                <a:cs typeface="Arial" pitchFamily="34" charset="0"/>
              </a:rPr>
              <a:t>                – Constitution of the World Health Organization, </a:t>
            </a:r>
          </a:p>
          <a:p>
            <a:pPr>
              <a:buNone/>
            </a:pPr>
            <a:r>
              <a:rPr lang="en-US" dirty="0" smtClean="0">
                <a:latin typeface="+mj-lt"/>
                <a:cs typeface="Arial" pitchFamily="34" charset="0"/>
              </a:rPr>
              <a:t>                                                                                      July 1946.  </a:t>
            </a:r>
            <a:endParaRPr lang="en-US" dirty="0" smtClean="0">
              <a:solidFill>
                <a:srgbClr val="FF0000"/>
              </a:solidFill>
              <a:latin typeface="+mj-lt"/>
              <a:cs typeface="Arial" pitchFamily="34" charset="0"/>
            </a:endParaRPr>
          </a:p>
        </p:txBody>
      </p:sp>
      <p:sp>
        <p:nvSpPr>
          <p:cNvPr id="4" name="Title 1"/>
          <p:cNvSpPr txBox="1">
            <a:spLocks/>
          </p:cNvSpPr>
          <p:nvPr/>
        </p:nvSpPr>
        <p:spPr>
          <a:xfrm>
            <a:off x="609600" y="304800"/>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0" i="0" u="none" strike="noStrike" kern="1200" cap="none" spc="0" normalizeH="0" baseline="0" noProof="0" dirty="0" smtClean="0">
                <a:ln>
                  <a:noFill/>
                </a:ln>
                <a:solidFill>
                  <a:schemeClr val="tx2"/>
                </a:solidFill>
                <a:effectLst/>
                <a:uLnTx/>
                <a:uFillTx/>
                <a:latin typeface="+mj-lt"/>
                <a:ea typeface="+mj-ea"/>
                <a:cs typeface="Arial" pitchFamily="34" charset="0"/>
              </a:rPr>
              <a:t>WHO Definition of health</a:t>
            </a:r>
            <a:endParaRPr kumimoji="0" lang="en-US" sz="5000" b="0" i="0" u="none" strike="noStrike" kern="1200" cap="none" spc="0" normalizeH="0" baseline="0" noProof="0" dirty="0">
              <a:ln>
                <a:noFill/>
              </a:ln>
              <a:solidFill>
                <a:schemeClr val="tx2"/>
              </a:solidFill>
              <a:effectLst/>
              <a:uLnTx/>
              <a:uFillTx/>
              <a:latin typeface="+mj-lt"/>
              <a:ea typeface="+mj-ea"/>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6158</TotalTime>
  <Words>1458</Words>
  <Application>Microsoft Office PowerPoint</Application>
  <PresentationFormat>On-screen Show (4:3)</PresentationFormat>
  <Paragraphs>280</Paragraphs>
  <Slides>38</Slides>
  <Notes>38</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Flow</vt:lpstr>
      <vt:lpstr>Concept of Health and disease</vt:lpstr>
      <vt:lpstr>Framework</vt:lpstr>
      <vt:lpstr>Introduction</vt:lpstr>
      <vt:lpstr>Changing concepts of Health</vt:lpstr>
      <vt:lpstr>Changing concepts of Health</vt:lpstr>
      <vt:lpstr>Changing concepts of Health</vt:lpstr>
      <vt:lpstr>Changing concepts of Health</vt:lpstr>
      <vt:lpstr>What is ‘Health’</vt:lpstr>
      <vt:lpstr>Definition of health</vt:lpstr>
      <vt:lpstr>Slide 10</vt:lpstr>
      <vt:lpstr>Mental component-</vt:lpstr>
      <vt:lpstr>Social component</vt:lpstr>
      <vt:lpstr>Social component          (Contd.)</vt:lpstr>
      <vt:lpstr>Other components/dimensions</vt:lpstr>
      <vt:lpstr>Positive Health</vt:lpstr>
      <vt:lpstr>Health Paradigm</vt:lpstr>
      <vt:lpstr>Determinants   of   Health</vt:lpstr>
      <vt:lpstr>Concept of Well-being</vt:lpstr>
      <vt:lpstr>Standard of living</vt:lpstr>
      <vt:lpstr>Level of living</vt:lpstr>
      <vt:lpstr>Quality of life</vt:lpstr>
      <vt:lpstr>Indicators of Health</vt:lpstr>
      <vt:lpstr>Physical Quality of Life Index</vt:lpstr>
      <vt:lpstr>Human Development Index (HDI)</vt:lpstr>
      <vt:lpstr>Human Poverty Index</vt:lpstr>
      <vt:lpstr>Concept of Disease</vt:lpstr>
      <vt:lpstr>Concept of Disease</vt:lpstr>
      <vt:lpstr>HEALTH AND ILLNESS</vt:lpstr>
      <vt:lpstr>The Health-Sickness spectrum</vt:lpstr>
      <vt:lpstr>Historical Theories for  causation of disease </vt:lpstr>
      <vt:lpstr>Epidemiological triad </vt:lpstr>
      <vt:lpstr>Web of causation </vt:lpstr>
      <vt:lpstr>Natural History of Disease</vt:lpstr>
      <vt:lpstr>Disease in many Forms..</vt:lpstr>
      <vt:lpstr>Subclinical Case: ICEBERG PHENONMENON</vt:lpstr>
      <vt:lpstr>Some terms..</vt:lpstr>
      <vt:lpstr>References</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of Health and disease</dc:title>
  <dc:creator/>
  <cp:lastModifiedBy>admin</cp:lastModifiedBy>
  <cp:revision>23</cp:revision>
  <dcterms:created xsi:type="dcterms:W3CDTF">2006-08-16T00:00:00Z</dcterms:created>
  <dcterms:modified xsi:type="dcterms:W3CDTF">2010-08-08T03:24:24Z</dcterms:modified>
</cp:coreProperties>
</file>